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670" r:id="rId2"/>
    <p:sldId id="672" r:id="rId3"/>
    <p:sldId id="673" r:id="rId4"/>
    <p:sldId id="674" r:id="rId5"/>
    <p:sldId id="675" r:id="rId6"/>
    <p:sldId id="676" r:id="rId7"/>
    <p:sldId id="568" r:id="rId8"/>
    <p:sldId id="669" r:id="rId9"/>
    <p:sldId id="412" r:id="rId10"/>
    <p:sldId id="439" r:id="rId11"/>
    <p:sldId id="440" r:id="rId12"/>
    <p:sldId id="441" r:id="rId13"/>
    <p:sldId id="600" r:id="rId14"/>
    <p:sldId id="569" r:id="rId15"/>
    <p:sldId id="570" r:id="rId16"/>
    <p:sldId id="664" r:id="rId17"/>
    <p:sldId id="665" r:id="rId18"/>
    <p:sldId id="605" r:id="rId19"/>
    <p:sldId id="604" r:id="rId20"/>
    <p:sldId id="601" r:id="rId21"/>
    <p:sldId id="603" r:id="rId22"/>
    <p:sldId id="571" r:id="rId23"/>
    <p:sldId id="651" r:id="rId24"/>
    <p:sldId id="574" r:id="rId25"/>
    <p:sldId id="644" r:id="rId26"/>
    <p:sldId id="653" r:id="rId27"/>
    <p:sldId id="652" r:id="rId28"/>
    <p:sldId id="654" r:id="rId29"/>
    <p:sldId id="655" r:id="rId30"/>
    <p:sldId id="656" r:id="rId31"/>
    <p:sldId id="657" r:id="rId32"/>
    <p:sldId id="658" r:id="rId33"/>
    <p:sldId id="636" r:id="rId34"/>
    <p:sldId id="602" r:id="rId35"/>
    <p:sldId id="607" r:id="rId36"/>
    <p:sldId id="659" r:id="rId37"/>
    <p:sldId id="660" r:id="rId38"/>
    <p:sldId id="666" r:id="rId39"/>
    <p:sldId id="616" r:id="rId40"/>
    <p:sldId id="645" r:id="rId41"/>
    <p:sldId id="667" r:id="rId42"/>
    <p:sldId id="613" r:id="rId43"/>
    <p:sldId id="677" r:id="rId44"/>
    <p:sldId id="599" r:id="rId45"/>
    <p:sldId id="671" r:id="rId46"/>
    <p:sldId id="593" r:id="rId47"/>
    <p:sldId id="595" r:id="rId48"/>
    <p:sldId id="597" r:id="rId49"/>
    <p:sldId id="596" r:id="rId50"/>
    <p:sldId id="522" r:id="rId51"/>
  </p:sldIdLst>
  <p:sldSz cx="9144000" cy="5143500" type="screen16x9"/>
  <p:notesSz cx="6858000" cy="9144000"/>
  <p:embeddedFontLst>
    <p:embeddedFont>
      <p:font typeface="Academy Engraved LET" pitchFamily="2" charset="0"/>
      <p:regular r:id="rId53"/>
    </p:embeddedFont>
    <p:embeddedFont>
      <p:font typeface="Book Antiqua" panose="02040602050305030304" pitchFamily="18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Kalpurush" panose="02000600000000000000" pitchFamily="2" charset="0"/>
      <p:regular r:id="rId62"/>
    </p:embeddedFont>
    <p:embeddedFont>
      <p:font typeface="Nikosh" panose="02000000000000000000" pitchFamily="2" charset="0"/>
      <p:regular r:id="rId63"/>
    </p:embeddedFont>
    <p:embeddedFont>
      <p:font typeface="Oswald" panose="02000503000000000000" pitchFamily="2" charset="0"/>
      <p:regular r:id="rId64"/>
      <p:bold r:id="rId65"/>
    </p:embeddedFont>
    <p:embeddedFont>
      <p:font typeface="SutonnyMJ" pitchFamily="2" charset="0"/>
      <p:regular r:id="rId66"/>
      <p:bold r:id="rId67"/>
      <p:italic r:id="rId68"/>
      <p:boldItalic r:id="rId69"/>
    </p:embeddedFont>
    <p:embeddedFont>
      <p:font typeface="Tinos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00"/>
    <a:srgbClr val="00CC00"/>
    <a:srgbClr val="0000FF"/>
    <a:srgbClr val="FF00FF"/>
    <a:srgbClr val="009900"/>
    <a:srgbClr val="00FFFF"/>
    <a:srgbClr val="00FF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1" d="100"/>
          <a:sy n="101" d="100"/>
        </p:scale>
        <p:origin x="922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7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mailto:atiqullahrac@gmail.co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239000" cy="1159800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en-GB" sz="80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সকলকে</a:t>
            </a:r>
            <a:r>
              <a:rPr lang="en-GB" sz="80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80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স্বাগত</a:t>
            </a:r>
            <a:endParaRPr lang="en-US" sz="800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41095"/>
            <a:ext cx="7152650" cy="285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707" y="9057"/>
            <a:ext cx="431093" cy="368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686800" y="0"/>
            <a:ext cx="4572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GB" sz="2400" b="1" spc="-300" dirty="0">
                <a:solidFill>
                  <a:srgbClr val="25212A"/>
                </a:solidFill>
              </a:rPr>
              <a:t>10</a:t>
            </a:r>
            <a:endParaRPr lang="en-US" sz="2400" b="1" spc="-300" dirty="0">
              <a:solidFill>
                <a:srgbClr val="2521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8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219200" y="509479"/>
            <a:ext cx="4191000" cy="961803"/>
          </a:xfrm>
          <a:prstGeom prst="rect">
            <a:avLst/>
          </a:prstGeom>
          <a:solidFill>
            <a:srgbClr val="00FF00"/>
          </a:solidFill>
          <a:ln w="3810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0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4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219200" y="1545713"/>
            <a:ext cx="4191000" cy="2988845"/>
          </a:xfrm>
          <a:prstGeom prst="rect">
            <a:avLst/>
          </a:prstGeom>
          <a:solidFill>
            <a:srgbClr val="00FFFF"/>
          </a:solidFill>
          <a:ln w="3810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gmail.com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10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36" y="558651"/>
            <a:ext cx="2895600" cy="39333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00CC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69027" y="530795"/>
            <a:ext cx="3733800" cy="685800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25212A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60743"/>
            <a:ext cx="7315200" cy="1000274"/>
          </a:xfrm>
          <a:prstGeom prst="rect">
            <a:avLst/>
          </a:prstGeom>
          <a:ln w="57150">
            <a:solidFill>
              <a:srgbClr val="0000FF"/>
            </a:solidFill>
          </a:ln>
        </p:spPr>
        <p:style>
          <a:lnRef idx="0">
            <a:schemeClr val="dk1"/>
          </a:lnRef>
          <a:fillRef idx="1001">
            <a:schemeClr val="lt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323974"/>
            <a:ext cx="7315200" cy="1181101"/>
          </a:xfrm>
          <a:solidFill>
            <a:srgbClr val="00FFFF"/>
          </a:solidFill>
          <a:ln w="5715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5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And Heating Load Calculation</a:t>
            </a:r>
            <a:endParaRPr lang="en-US" sz="35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66664" y="2596379"/>
            <a:ext cx="1600200" cy="769441"/>
          </a:xfrm>
          <a:prstGeom prst="rect">
            <a:avLst/>
          </a:prstGeom>
          <a:solidFill>
            <a:srgbClr val="00FF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4400" b="1" spc="-150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686800" y="0"/>
            <a:ext cx="4572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spc="-300" dirty="0"/>
              <a:t>10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39000" cy="838200"/>
          </a:xfrm>
          <a:solidFill>
            <a:srgbClr val="FFFF00"/>
          </a:solidFill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ক্লাশ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শিখবো</a:t>
            </a:r>
            <a:endParaRPr lang="en-US" sz="5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050" y="1395527"/>
            <a:ext cx="7239000" cy="3056007"/>
          </a:xfrm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1001">
            <a:schemeClr val="lt1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just">
              <a:lnSpc>
                <a:spcPts val="4600"/>
              </a:lnSpc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algn="just">
              <a:lnSpc>
                <a:spcPts val="4600"/>
              </a:lnSpc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5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ইকুইপমেন্ট</a:t>
            </a:r>
            <a:r>
              <a:rPr lang="en-US" sz="45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নির্বাচন</a:t>
            </a:r>
            <a:r>
              <a:rPr lang="en-US" sz="45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পদ্ধতি</a:t>
            </a:r>
            <a:r>
              <a:rPr lang="en-US" sz="45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5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5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algn="just">
              <a:lnSpc>
                <a:spcPts val="4600"/>
              </a:lnSpc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2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2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টিউবিং</a:t>
            </a:r>
            <a:r>
              <a:rPr lang="en-US" sz="42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এবং</a:t>
            </a:r>
            <a:r>
              <a:rPr lang="en-US" sz="42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পাইপিং</a:t>
            </a:r>
            <a:r>
              <a:rPr lang="en-US" sz="42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সাইজ</a:t>
            </a:r>
            <a:r>
              <a:rPr lang="en-US" sz="42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42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2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2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algn="just">
              <a:lnSpc>
                <a:spcPts val="4600"/>
              </a:lnSpc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4200" b="1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†</a:t>
            </a:r>
            <a:r>
              <a:rPr lang="en-US" sz="4200" b="1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iwd«Rv‡ikb</a:t>
            </a:r>
            <a:r>
              <a:rPr lang="en-US" sz="4200" b="1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00" b="1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cvBwcs</a:t>
            </a:r>
            <a:r>
              <a:rPr lang="en-US" sz="4200" b="1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00" b="1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wbe©vP‡b</a:t>
            </a:r>
            <a:r>
              <a:rPr lang="en-US" sz="4200" b="1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বিবেচ্য</a:t>
            </a:r>
            <a:r>
              <a:rPr lang="en-US" sz="4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welqmg~n</a:t>
            </a:r>
            <a:endParaRPr lang="en-US" sz="4200" b="1" spc="-30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lvl="0" algn="just">
              <a:lnSpc>
                <a:spcPts val="4600"/>
              </a:lnSpc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চিলার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নির্বাচনে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বিবেচ্য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বিষয়সমূহ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 </a:t>
            </a: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42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4200" b="1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39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39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12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spc="-300" dirty="0"/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4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466" y="546250"/>
            <a:ext cx="7239000" cy="717332"/>
          </a:xfr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54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54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54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 ১০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466" y="1263582"/>
            <a:ext cx="7239000" cy="3228444"/>
          </a:xfr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নাম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4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4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4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4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4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ইকুইপমেন্ট</a:t>
            </a:r>
            <a:r>
              <a:rPr lang="en-US" sz="4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নির্বাচন</a:t>
            </a:r>
            <a:r>
              <a:rPr lang="en-US" sz="4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r>
              <a:rPr lang="en-US" sz="40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3600" b="1" spc="-300" dirty="0">
                <a:solidFill>
                  <a:srgbClr val="000000"/>
                </a:solidFill>
                <a:latin typeface="Arial"/>
                <a:cs typeface="SutonnyMJ" pitchFamily="2" charset="0"/>
              </a:rPr>
              <a:t>(Study the selection of equipment of a refrigeration and air </a:t>
            </a:r>
            <a:r>
              <a:rPr lang="en-US" sz="3600" b="1" spc="-300" dirty="0" err="1">
                <a:solidFill>
                  <a:srgbClr val="000000"/>
                </a:solidFill>
                <a:latin typeface="Arial"/>
                <a:cs typeface="SutonnyMJ" pitchFamily="2" charset="0"/>
              </a:rPr>
              <a:t>onditioning</a:t>
            </a:r>
            <a:r>
              <a:rPr lang="en-US" sz="3600" b="1" spc="-300" dirty="0">
                <a:solidFill>
                  <a:srgbClr val="000000"/>
                </a:solidFill>
                <a:latin typeface="Arial"/>
                <a:cs typeface="SutonnyMJ" pitchFamily="2" charset="0"/>
              </a:rPr>
              <a:t> plant)</a:t>
            </a: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36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spc="-300" dirty="0"/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78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681" y="517888"/>
            <a:ext cx="7302719" cy="764630"/>
          </a:xfrm>
          <a:solidFill>
            <a:srgbClr val="FFFF00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457200" lvl="0" indent="-419100" algn="ctr"/>
            <a:r>
              <a:rPr lang="en-US" sz="2400" dirty="0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10.Study the selection of equipment of a refrigeration and air conditioning plant</a:t>
            </a:r>
            <a:endParaRPr lang="en-US" sz="1800" spc="-300" dirty="0">
              <a:solidFill>
                <a:srgbClr val="000000"/>
              </a:solidFill>
              <a:latin typeface="Nikosh" pitchFamily="2" charset="0"/>
              <a:ea typeface="Tinos"/>
              <a:cs typeface="Nikosh" pitchFamily="2" charset="0"/>
              <a:sym typeface="Tino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1099" y="1392341"/>
            <a:ext cx="7228850" cy="3100128"/>
          </a:xfrm>
          <a:solidFill>
            <a:schemeClr val="bg1"/>
          </a:solidFill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/>
            <a:r>
              <a:rPr lang="en-US" sz="5900" b="1" i="0" spc="-150" dirty="0">
                <a:solidFill>
                  <a:srgbClr val="000000"/>
                </a:solidFill>
              </a:rPr>
              <a:t>10.1 Calculate the total</a:t>
            </a:r>
          </a:p>
          <a:p>
            <a:pPr marL="0"/>
            <a:r>
              <a:rPr lang="en-US" sz="5900" b="1" i="0" spc="-150" dirty="0">
                <a:solidFill>
                  <a:srgbClr val="000000"/>
                </a:solidFill>
              </a:rPr>
              <a:t> </a:t>
            </a:r>
            <a:r>
              <a:rPr lang="en-US" sz="6200" b="1" i="0" spc="-150" dirty="0">
                <a:solidFill>
                  <a:srgbClr val="000000"/>
                </a:solidFill>
              </a:rPr>
              <a:t>load of a laboratory/</a:t>
            </a:r>
          </a:p>
          <a:p>
            <a:pPr marL="0" algn="ctr"/>
            <a:r>
              <a:rPr lang="en-US" sz="7200" b="1" i="0" spc="-150" dirty="0">
                <a:solidFill>
                  <a:srgbClr val="000000"/>
                </a:solidFill>
              </a:rPr>
              <a:t>work shop</a:t>
            </a:r>
            <a:endParaRPr lang="en-US" sz="7200" b="1" i="0" spc="-15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0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3884" y="544813"/>
            <a:ext cx="7315199" cy="3977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/>
            <a:endParaRPr lang="en-US" sz="3600" b="1" i="0" spc="-150" dirty="0">
              <a:solidFill>
                <a:srgbClr val="000000"/>
              </a:solidFill>
            </a:endParaRPr>
          </a:p>
          <a:p>
            <a:pPr marL="0"/>
            <a:r>
              <a:rPr lang="en-US" sz="5900" b="1" i="0" spc="-150" dirty="0">
                <a:solidFill>
                  <a:srgbClr val="000000"/>
                </a:solidFill>
              </a:rPr>
              <a:t>10.2 Calculate the total</a:t>
            </a:r>
          </a:p>
          <a:p>
            <a:pPr marL="0"/>
            <a:r>
              <a:rPr lang="en-US" sz="5600" b="1" i="0" spc="-150" dirty="0">
                <a:solidFill>
                  <a:srgbClr val="000000"/>
                </a:solidFill>
              </a:rPr>
              <a:t> load of a commercial air</a:t>
            </a:r>
          </a:p>
          <a:p>
            <a:pPr marL="0"/>
            <a:r>
              <a:rPr lang="en-US" sz="6200" b="1" i="0" spc="-150" dirty="0">
                <a:solidFill>
                  <a:srgbClr val="000000"/>
                </a:solidFill>
              </a:rPr>
              <a:t> conditioning building </a:t>
            </a:r>
            <a:endParaRPr lang="en-US" sz="6200" b="1" i="0" spc="-150" dirty="0">
              <a:solidFill>
                <a:srgbClr val="000000"/>
              </a:solidFill>
              <a:latin typeface="Calibri"/>
            </a:endParaRPr>
          </a:p>
          <a:p>
            <a:pPr marL="0" lvl="0"/>
            <a:endParaRPr lang="en-US" sz="48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1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5600" b="1" i="0" dirty="0">
                <a:solidFill>
                  <a:srgbClr val="000000"/>
                </a:solidFill>
              </a:rPr>
              <a:t>10.3 Calculate the total</a:t>
            </a:r>
          </a:p>
          <a:p>
            <a:pPr marL="0" lvl="0"/>
            <a:r>
              <a:rPr lang="en-US" sz="6000" b="1" i="0" dirty="0">
                <a:solidFill>
                  <a:srgbClr val="000000"/>
                </a:solidFill>
              </a:rPr>
              <a:t> load of cold storage. </a:t>
            </a:r>
          </a:p>
          <a:p>
            <a:pPr marL="0" lvl="0"/>
            <a:r>
              <a:rPr lang="en-US" sz="5800" b="1" i="0" dirty="0">
                <a:solidFill>
                  <a:srgbClr val="000000"/>
                </a:solidFill>
              </a:rPr>
              <a:t>10.4 Select the proper </a:t>
            </a:r>
          </a:p>
          <a:p>
            <a:pPr marL="0" lvl="0"/>
            <a:r>
              <a:rPr lang="en-US" sz="6600" b="1" i="0" dirty="0">
                <a:solidFill>
                  <a:srgbClr val="000000"/>
                </a:solidFill>
              </a:rPr>
              <a:t>size of compressor, </a:t>
            </a:r>
            <a:endParaRPr lang="en-US" sz="6600" b="1" i="0" spc="-150" dirty="0">
              <a:solidFill>
                <a:srgbClr val="000000"/>
              </a:solidFill>
              <a:latin typeface="Calibri"/>
            </a:endParaRPr>
          </a:p>
          <a:p>
            <a:pPr marL="0" lvl="0"/>
            <a:endParaRPr lang="en-US" sz="4800" b="1" i="0" dirty="0">
              <a:solidFill>
                <a:srgbClr val="000000"/>
              </a:solidFill>
            </a:endParaRPr>
          </a:p>
          <a:p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175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5900" b="1" i="0" spc="-150" dirty="0">
                <a:solidFill>
                  <a:srgbClr val="000000"/>
                </a:solidFill>
              </a:rPr>
              <a:t>condenser, evaporator,</a:t>
            </a:r>
          </a:p>
          <a:p>
            <a:pPr marL="0" lvl="0"/>
            <a:r>
              <a:rPr lang="en-US" sz="6800" b="1" i="0" dirty="0">
                <a:solidFill>
                  <a:srgbClr val="000000"/>
                </a:solidFill>
              </a:rPr>
              <a:t> expansion device, </a:t>
            </a:r>
          </a:p>
          <a:p>
            <a:pPr marL="0" lvl="0"/>
            <a:r>
              <a:rPr lang="en-US" sz="6900" b="1" i="0" spc="-150" dirty="0">
                <a:solidFill>
                  <a:srgbClr val="000000"/>
                </a:solidFill>
              </a:rPr>
              <a:t>receiver and chiller</a:t>
            </a:r>
            <a:endParaRPr lang="en-US" sz="6900" b="1" i="0" spc="-150" dirty="0">
              <a:solidFill>
                <a:srgbClr val="000000"/>
              </a:solidFill>
              <a:latin typeface="Calibri"/>
            </a:endParaRP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5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399" y="590550"/>
            <a:ext cx="1676401" cy="1083600"/>
          </a:xfrm>
          <a:solidFill>
            <a:srgbClr val="00FF00"/>
          </a:solidFill>
          <a:ln w="76200">
            <a:solidFill>
              <a:srgbClr val="FF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নমূনা</a:t>
            </a:r>
            <a:endParaRPr lang="en-US" sz="72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68654"/>
              </p:ext>
            </p:extLst>
          </p:nvPr>
        </p:nvGraphicFramePr>
        <p:xfrm>
          <a:off x="1295400" y="1832784"/>
          <a:ext cx="7152650" cy="2613678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76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</a:t>
                      </a:r>
                      <a:endParaRPr lang="en-US" sz="44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32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</a:t>
                      </a:r>
                      <a:r>
                        <a:rPr lang="en-US" sz="32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3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08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4350"/>
            <a:ext cx="7076450" cy="3977676"/>
          </a:xfrm>
          <a:ln w="5715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6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66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১০     </a:t>
            </a:r>
          </a:p>
          <a:p>
            <a:pPr marL="0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২৪- ০৬- ২০২১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খ্রিঃ</a:t>
            </a:r>
            <a:endParaRPr lang="en-US" sz="6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/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ইকুইপমেন্ট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নির্বাচন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/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।</a:t>
            </a:r>
          </a:p>
          <a:p>
            <a:pPr marL="0" lvl="0" algn="ctr"/>
            <a:endParaRPr lang="en-US" sz="5300" b="1" i="0" spc="-300" dirty="0">
              <a:solidFill>
                <a:srgbClr val="000000"/>
              </a:solidFill>
              <a:latin typeface="Times New Roman"/>
            </a:endParaRP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610600" y="0"/>
            <a:ext cx="5334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1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239000" cy="1159800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en-GB" sz="7200" spc="-300" dirty="0" err="1">
                <a:latin typeface="Nikosh" pitchFamily="2" charset="0"/>
                <a:cs typeface="Nikosh" pitchFamily="2" charset="0"/>
              </a:rPr>
              <a:t>এক</a:t>
            </a:r>
            <a:r>
              <a:rPr lang="en-GB" sz="7200" spc="-300" dirty="0">
                <a:latin typeface="Nikosh" pitchFamily="2" charset="0"/>
                <a:cs typeface="Nikosh" pitchFamily="2" charset="0"/>
              </a:rPr>
              <a:t> </a:t>
            </a:r>
            <a:r>
              <a:rPr lang="en-GB" sz="7200" spc="-300" dirty="0" err="1">
                <a:latin typeface="Nikosh" pitchFamily="2" charset="0"/>
                <a:cs typeface="Nikosh" pitchFamily="2" charset="0"/>
              </a:rPr>
              <a:t>নজরে</a:t>
            </a:r>
            <a:r>
              <a:rPr lang="en-GB" sz="7200" spc="-300" dirty="0">
                <a:latin typeface="Nikosh" pitchFamily="2" charset="0"/>
                <a:cs typeface="Nikosh" pitchFamily="2" charset="0"/>
              </a:rPr>
              <a:t> </a:t>
            </a:r>
            <a:r>
              <a:rPr lang="en-GB" sz="7200" spc="-300" dirty="0" err="1">
                <a:latin typeface="Nikosh" pitchFamily="2" charset="0"/>
                <a:cs typeface="Nikosh" pitchFamily="2" charset="0"/>
              </a:rPr>
              <a:t>সকল</a:t>
            </a:r>
            <a:r>
              <a:rPr lang="en-GB" sz="7200" spc="-300" dirty="0">
                <a:latin typeface="Nikosh" pitchFamily="2" charset="0"/>
                <a:cs typeface="Nikosh" pitchFamily="2" charset="0"/>
              </a:rPr>
              <a:t> </a:t>
            </a:r>
            <a:r>
              <a:rPr lang="en-GB" sz="7200" spc="-300" dirty="0" err="1">
                <a:latin typeface="Nikosh" pitchFamily="2" charset="0"/>
                <a:cs typeface="Nikosh" pitchFamily="2" charset="0"/>
              </a:rPr>
              <a:t>জব</a:t>
            </a:r>
            <a:endParaRPr lang="en-US" sz="7200" spc="-30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33550"/>
            <a:ext cx="7315200" cy="27584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8100" lvl="0" indent="0" algn="just">
              <a:lnSpc>
                <a:spcPts val="3400"/>
              </a:lnSpc>
            </a:pPr>
            <a:r>
              <a:rPr lang="en-US" sz="2200" b="1" i="0" spc="-150" dirty="0">
                <a:solidFill>
                  <a:srgbClr val="FF0000"/>
                </a:solidFill>
                <a:latin typeface="Calibri"/>
              </a:rPr>
              <a:t>1. Study the thermal conductivity and thermal conductance chart/ table.</a:t>
            </a:r>
          </a:p>
          <a:p>
            <a:pPr marL="38100" lvl="0" indent="0" algn="just">
              <a:lnSpc>
                <a:spcPts val="3400"/>
              </a:lnSpc>
            </a:pP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চার্ট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টেবিলের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সাহায্যে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পরিবহন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পরিবাহিতাঙ্ক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2400" b="1" i="0" spc="-15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38100" indent="0" algn="just">
              <a:lnSpc>
                <a:spcPts val="3400"/>
              </a:lnSpc>
            </a:pPr>
            <a:r>
              <a:rPr lang="en-US" sz="2500" b="1" i="0" spc="-150" dirty="0">
                <a:solidFill>
                  <a:srgbClr val="FF0000"/>
                </a:solidFill>
                <a:latin typeface="Kalpurush" pitchFamily="2" charset="0"/>
                <a:cs typeface="Kalpurush" pitchFamily="2" charset="0"/>
              </a:rPr>
              <a:t>2. Study the co-efficient of heat transfer (U factor) for the </a:t>
            </a:r>
          </a:p>
          <a:p>
            <a:pPr marL="38100" indent="0" algn="just">
              <a:lnSpc>
                <a:spcPts val="3400"/>
              </a:lnSpc>
            </a:pPr>
            <a:r>
              <a:rPr lang="en-US" sz="2800" b="1" i="0" spc="-150" dirty="0">
                <a:solidFill>
                  <a:srgbClr val="FF0000"/>
                </a:solidFill>
                <a:latin typeface="Kalpurush" pitchFamily="2" charset="0"/>
                <a:cs typeface="Kalpurush" pitchFamily="2" charset="0"/>
              </a:rPr>
              <a:t>structure with different wind velocity of outside. </a:t>
            </a:r>
          </a:p>
          <a:p>
            <a:pPr marL="0" lvl="0" algn="just">
              <a:lnSpc>
                <a:spcPts val="3400"/>
              </a:lnSpc>
              <a:defRPr/>
            </a:pPr>
            <a:r>
              <a:rPr lang="en-US" sz="2400" b="1" i="0" spc="-30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বাইরের</a:t>
            </a:r>
            <a:r>
              <a:rPr lang="en-US" sz="2400" b="1" i="0" spc="-30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2400" b="1" i="0" spc="-30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বাতাসের</a:t>
            </a:r>
            <a:r>
              <a:rPr lang="en-US" sz="2400" b="1" i="0" spc="-30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2400" b="1" i="0" spc="-30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বিভিন্ন</a:t>
            </a:r>
            <a:r>
              <a:rPr lang="en-US" sz="2400" b="1" i="0" spc="-30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2400" b="1" i="0" spc="-30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গতিবেগে</a:t>
            </a:r>
            <a:r>
              <a:rPr lang="en-US" sz="2400" b="1" i="0" spc="-30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2400" b="1" i="0" spc="-30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কাঠামোর</a:t>
            </a:r>
            <a:r>
              <a:rPr lang="en-US" sz="2400" b="1" i="0" spc="-30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24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ভিতর</a:t>
            </a:r>
            <a:r>
              <a:rPr lang="en-US" sz="24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দিয়ে</a:t>
            </a:r>
            <a:r>
              <a:rPr lang="en-US" sz="24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24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তাপ</a:t>
            </a:r>
            <a:r>
              <a:rPr lang="en-US" sz="24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24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বিনিময়ের</a:t>
            </a:r>
            <a:endParaRPr lang="en-US" sz="2400" b="1" i="0" spc="-150" dirty="0">
              <a:solidFill>
                <a:srgbClr val="0D01AF"/>
              </a:solidFill>
              <a:latin typeface="Kalpurush" pitchFamily="2" charset="0"/>
              <a:cs typeface="Kalpurush" pitchFamily="2" charset="0"/>
            </a:endParaRPr>
          </a:p>
          <a:p>
            <a:pPr marL="0" lvl="0" algn="ctr">
              <a:lnSpc>
                <a:spcPts val="3400"/>
              </a:lnSpc>
              <a:defRPr/>
            </a:pPr>
            <a:r>
              <a:rPr lang="en-US" sz="32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কো-ইফিসিয়েন্ট</a:t>
            </a:r>
            <a:r>
              <a:rPr lang="en-US" sz="32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(U-</a:t>
            </a:r>
            <a:r>
              <a:rPr lang="en-US" sz="32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ফ্যাক্টর</a:t>
            </a:r>
            <a:r>
              <a:rPr lang="en-US" sz="32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) </a:t>
            </a:r>
            <a:r>
              <a:rPr lang="en-US" sz="32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পর্যবেক্ষণ</a:t>
            </a:r>
            <a:r>
              <a:rPr lang="en-US" sz="32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US" sz="32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করণ</a:t>
            </a:r>
            <a:r>
              <a:rPr lang="en-US" sz="32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।</a:t>
            </a:r>
          </a:p>
          <a:p>
            <a:pPr marL="0" lvl="0">
              <a:defRPr/>
            </a:pPr>
            <a:endParaRPr lang="en-US" sz="2400" b="1" i="0" spc="-150" dirty="0">
              <a:solidFill>
                <a:srgbClr val="0D01AF"/>
              </a:solidFill>
              <a:latin typeface="Kalpurush" pitchFamily="2" charset="0"/>
              <a:cs typeface="Kalpurush" pitchFamily="2" charset="0"/>
            </a:endParaRPr>
          </a:p>
          <a:p>
            <a:pPr marL="38100" indent="0"/>
            <a:endParaRPr lang="en-US" sz="2400" b="1" i="0" spc="-150" dirty="0">
              <a:solidFill>
                <a:srgbClr val="FF0000"/>
              </a:solidFill>
              <a:latin typeface="Kalpurush" pitchFamily="2" charset="0"/>
              <a:cs typeface="Kalpurush" pitchFamily="2" charset="0"/>
            </a:endParaRPr>
          </a:p>
          <a:p>
            <a:pPr marL="38100" lvl="0" indent="0"/>
            <a:endParaRPr lang="en-US" sz="2400" i="0" spc="-15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0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6800" y="0"/>
            <a:ext cx="4572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spc="-300" dirty="0"/>
              <a:t>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327022"/>
              </p:ext>
            </p:extLst>
          </p:nvPr>
        </p:nvGraphicFramePr>
        <p:xfrm>
          <a:off x="1206795" y="548464"/>
          <a:ext cx="7315200" cy="381000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30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7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520">
                <a:tc>
                  <a:txBody>
                    <a:bodyPr/>
                    <a:lstStyle/>
                    <a:p>
                      <a:pPr algn="l"/>
                      <a:endParaRPr lang="en-US" sz="1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l"/>
                      <a:r>
                        <a:rPr lang="en-US" sz="2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600" b="1" spc="-150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১০</a:t>
                      </a:r>
                      <a:endParaRPr lang="en-US" sz="2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</a:t>
                      </a: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২৪- ০৬-</a:t>
                      </a:r>
                      <a:r>
                        <a:rPr lang="en-US" sz="3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২০২১ </a:t>
                      </a:r>
                      <a:r>
                        <a:rPr lang="en-US" sz="3600" b="1" spc="-150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600" b="1" spc="-150" baseline="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442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4191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রেফ্রিজারেশন</a:t>
                      </a:r>
                      <a:r>
                        <a:rPr kumimoji="0" lang="en-US" sz="4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4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অ্যান্ড</a:t>
                      </a:r>
                      <a:r>
                        <a:rPr kumimoji="0" lang="en-US" sz="4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4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এয়ার</a:t>
                      </a:r>
                      <a:r>
                        <a:rPr kumimoji="0" lang="en-US" sz="4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4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কন্ডিশনিং</a:t>
                      </a:r>
                      <a:r>
                        <a:rPr kumimoji="0" lang="en-US" sz="4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5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প্লান্টের</a:t>
                      </a:r>
                      <a:r>
                        <a:rPr kumimoji="0" lang="en-US" sz="5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5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ইকুইপমেন্ট</a:t>
                      </a:r>
                      <a:r>
                        <a:rPr kumimoji="0" lang="en-US" sz="5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5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নির্বাচন</a:t>
                      </a:r>
                      <a:r>
                        <a:rPr kumimoji="0" lang="en-US" sz="5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5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পর্যবেক্ষণকরণ</a:t>
                      </a:r>
                      <a:r>
                        <a:rPr kumimoji="0" lang="en-US" sz="5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।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12A"/>
                        </a:buClr>
                        <a:buSzPts val="3000"/>
                        <a:buFont typeface="Tinos"/>
                        <a:buNone/>
                        <a:tabLst/>
                        <a:defRPr/>
                      </a:pPr>
                      <a:endParaRPr kumimoji="0" lang="en-US" sz="5400" b="1" i="0" u="none" strike="noStrike" kern="0" cap="none" spc="-30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Tinos"/>
                        <a:cs typeface="Tinos"/>
                        <a:sym typeface="Tinos"/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4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4200" y="514350"/>
            <a:ext cx="2895600" cy="1066800"/>
          </a:xfrm>
          <a:solidFill>
            <a:srgbClr val="00FFFF"/>
          </a:solidFill>
          <a:ln w="57150">
            <a:solidFill>
              <a:srgbClr val="FF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600" spc="-150" dirty="0" err="1"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150" dirty="0" err="1">
                <a:latin typeface="Nikosh" pitchFamily="2" charset="0"/>
                <a:cs typeface="Nikosh" pitchFamily="2" charset="0"/>
              </a:rPr>
              <a:t>শীট</a:t>
            </a:r>
            <a:endParaRPr lang="en-US" sz="66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6921" y="1718277"/>
            <a:ext cx="7228850" cy="2834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(Objectives):</a:t>
            </a:r>
          </a:p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(Working procedure):</a:t>
            </a:r>
          </a:p>
          <a:p>
            <a:pPr marL="0" lvl="0"/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(Problem &amp; Solving ):</a:t>
            </a:r>
            <a:endParaRPr lang="en-US" sz="30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Precautions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Remarks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  <a:endParaRPr lang="en-US" sz="40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0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5903" y="514350"/>
            <a:ext cx="7162800" cy="838200"/>
          </a:xfrm>
          <a:solidFill>
            <a:srgbClr val="00FFFF"/>
          </a:solidFill>
          <a:ln w="57150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5500" spc="-150" dirty="0" err="1"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5500" spc="-150" dirty="0">
                <a:latin typeface="Nikosh" pitchFamily="2" charset="0"/>
                <a:cs typeface="Nikosh" pitchFamily="2" charset="0"/>
              </a:rPr>
              <a:t> (Objectives):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7232" y="1444027"/>
            <a:ext cx="7192737" cy="3047999"/>
          </a:xfrm>
          <a:solidFill>
            <a:schemeClr val="bg1"/>
          </a:solidFill>
          <a:ln w="7620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/>
            <a:endParaRPr lang="en-US" sz="9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6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6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ওয়ার্কশপ</a:t>
            </a:r>
            <a:r>
              <a:rPr lang="en-US" sz="6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6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গবেষণাগার</a:t>
            </a:r>
            <a:r>
              <a:rPr lang="en-US" sz="6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/>
            <a:r>
              <a:rPr lang="en-US" sz="6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6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কমার্শিয়াল</a:t>
            </a:r>
            <a:r>
              <a:rPr lang="en-US" sz="6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স্পেসের</a:t>
            </a:r>
            <a:r>
              <a:rPr lang="en-US" sz="6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/>
            <a:r>
              <a:rPr lang="en-US" sz="6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মোট</a:t>
            </a:r>
            <a:r>
              <a:rPr lang="en-US" sz="6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6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নির্ণয়করণ</a:t>
            </a:r>
            <a:endParaRPr lang="en-US" sz="48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10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just"/>
            <a:endParaRPr lang="en-US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সাইজের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কম্প্রেসর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</a:t>
            </a:r>
          </a:p>
          <a:p>
            <a:pPr marL="0"/>
            <a:r>
              <a:rPr lang="en-US" sz="8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কন্ডেন্সার</a:t>
            </a:r>
            <a:r>
              <a:rPr lang="en-US" sz="8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8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ইভাপোরেটর</a:t>
            </a:r>
            <a:r>
              <a:rPr lang="en-US" sz="8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/>
            <a:r>
              <a:rPr lang="en-US" sz="8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নির্বাচনকরণ</a:t>
            </a:r>
            <a:r>
              <a:rPr lang="en-US" sz="8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80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93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0734" y="514350"/>
            <a:ext cx="7228849" cy="838200"/>
          </a:xfrm>
          <a:solidFill>
            <a:srgbClr val="FFFF00"/>
          </a:solidFill>
          <a:ln w="57150"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US" sz="4400" spc="-300" dirty="0" err="1"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4400" spc="-300" dirty="0">
                <a:latin typeface="Nikosh" pitchFamily="2" charset="0"/>
                <a:cs typeface="Nikosh" pitchFamily="2" charset="0"/>
              </a:rPr>
              <a:t> (Working  procedure)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733" y="1428750"/>
            <a:ext cx="7228850" cy="3063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just"/>
            <a:r>
              <a:rPr lang="en-US" sz="32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টিউবিং</a:t>
            </a:r>
            <a:r>
              <a:rPr lang="en-US" sz="32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এবং</a:t>
            </a:r>
            <a:r>
              <a:rPr lang="en-US" sz="32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পাইপিং</a:t>
            </a:r>
            <a:r>
              <a:rPr lang="en-US" sz="32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সাইজ</a:t>
            </a:r>
            <a:r>
              <a:rPr lang="en-US" sz="32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Tubing and Piping size</a:t>
            </a:r>
            <a:r>
              <a:rPr lang="en-US" sz="32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algn="just"/>
            <a:r>
              <a:rPr lang="en-US" sz="32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Kcvi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wUDe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mvaviYZ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big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Ges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k³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ev</a:t>
            </a:r>
            <a:endParaRPr lang="en-US" sz="48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/>
            <a:r>
              <a:rPr lang="en-US" sz="4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`„p `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yB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ai‡bi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, GB `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yB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ai‡bi</a:t>
            </a:r>
            <a:endParaRPr lang="en-US" sz="54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/>
            <a:r>
              <a:rPr lang="en-US" sz="48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wUD‡ei</a:t>
            </a:r>
            <a:r>
              <a:rPr lang="en-US" sz="480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Wall thickness </a:t>
            </a:r>
            <a:r>
              <a:rPr lang="en-US" sz="48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`</a:t>
            </a:r>
            <a:r>
              <a:rPr lang="en-US" sz="48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yB</a:t>
            </a:r>
            <a:r>
              <a:rPr lang="en-US" sz="48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ai‡bi</a:t>
            </a:r>
            <a:r>
              <a:rPr lang="en-US" sz="48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endParaRPr lang="en-US" sz="4800" b="1" i="0" spc="-30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4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h_v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− </a:t>
            </a:r>
            <a:r>
              <a:rPr lang="en-US" sz="5500" b="1" i="0" spc="-15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'K'</a:t>
            </a:r>
            <a:r>
              <a:rPr lang="en-US" sz="5500" b="1" i="0" spc="-15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Ges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'L' </a:t>
            </a:r>
            <a:r>
              <a:rPr lang="en-US" sz="5500" b="1" i="0" spc="-1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0" lvl="0" algn="ctr"/>
            <a:r>
              <a:rPr lang="en-US" sz="6100" b="1" i="0" spc="-15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'K' </a:t>
            </a:r>
            <a:r>
              <a:rPr lang="en-US" sz="61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UvBc</a:t>
            </a:r>
            <a:r>
              <a:rPr lang="en-US" sz="61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 </a:t>
            </a:r>
            <a:r>
              <a:rPr lang="en-US" sz="61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wUDe</a:t>
            </a:r>
            <a:r>
              <a:rPr lang="en-US" sz="61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61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nfx</a:t>
            </a:r>
            <a:r>
              <a:rPr lang="en-US" sz="61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1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Iqvj</a:t>
            </a:r>
            <a:r>
              <a:rPr lang="en-US" sz="61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lvl="0" algn="ctr"/>
            <a:r>
              <a:rPr lang="en-US" sz="6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w_K‡bm</a:t>
            </a:r>
            <a:r>
              <a:rPr lang="en-US" sz="6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6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6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ewk</a:t>
            </a:r>
            <a:r>
              <a:rPr lang="en-US" sz="6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পূরূত্বের</a:t>
            </a:r>
            <a:r>
              <a:rPr lang="en-US" sz="6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6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lvl="0" algn="ctr"/>
            <a:r>
              <a:rPr lang="en-US" sz="7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Ges</a:t>
            </a:r>
            <a:r>
              <a:rPr lang="en-US" sz="7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'L'</a:t>
            </a:r>
            <a:r>
              <a:rPr lang="en-US" sz="7200" b="1" i="0" spc="-15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UvBc</a:t>
            </a:r>
            <a:r>
              <a:rPr lang="en-US" sz="7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wUDe</a:t>
            </a:r>
            <a:endParaRPr lang="en-US" sz="7200" b="1" i="0" spc="-15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27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0550"/>
            <a:ext cx="70764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5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spc="-1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Medium wall thickness</a:t>
            </a:r>
          </a:p>
          <a:p>
            <a:pPr marL="0" indent="0"/>
            <a:r>
              <a:rPr lang="en-US" sz="68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68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মাধ্যমে</a:t>
            </a:r>
            <a:r>
              <a:rPr lang="en-US" sz="6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পূরূত্বের</a:t>
            </a:r>
            <a:r>
              <a:rPr lang="en-US" sz="6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8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8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68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, </a:t>
            </a:r>
          </a:p>
          <a:p>
            <a:pPr marL="0" indent="0"/>
            <a:r>
              <a:rPr lang="en-US" sz="56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AvRKvj</a:t>
            </a:r>
            <a:r>
              <a:rPr lang="en-US" sz="5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AwaKvsk</a:t>
            </a:r>
            <a:r>
              <a:rPr lang="en-US" sz="5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†¶‡Î </a:t>
            </a:r>
            <a:r>
              <a:rPr lang="en-US" sz="5600" b="1" i="0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ACR</a:t>
            </a:r>
            <a:r>
              <a:rPr lang="en-US" sz="5600" b="1" i="0" spc="-1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/>
            <a:r>
              <a:rPr lang="en-US" sz="7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wUDe</a:t>
            </a:r>
            <a:r>
              <a:rPr lang="en-US" sz="7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'L' </a:t>
            </a:r>
            <a:r>
              <a:rPr lang="en-US" sz="7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w_K‡b‡mi</a:t>
            </a:r>
            <a:r>
              <a:rPr lang="en-US" sz="7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endParaRPr lang="en-US" sz="72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06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5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9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big </a:t>
            </a:r>
            <a:r>
              <a:rPr lang="en-US" sz="59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Kcvi</a:t>
            </a:r>
            <a:r>
              <a:rPr lang="en-US" sz="59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9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wUDe</a:t>
            </a:r>
            <a:r>
              <a:rPr lang="en-US" sz="59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900" b="1" i="0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RAC</a:t>
            </a:r>
            <a:r>
              <a:rPr lang="en-US" sz="59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9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Kv‡R</a:t>
            </a:r>
            <a:endParaRPr lang="en-US" sz="59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/>
            <a:r>
              <a:rPr lang="en-US" sz="5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ব্যহৃত</a:t>
            </a:r>
            <a:r>
              <a:rPr lang="en-US" sz="5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G¸‡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jv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 </a:t>
            </a:r>
            <a:r>
              <a:rPr lang="en-US" sz="5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অ্যানিলিং</a:t>
            </a:r>
            <a:r>
              <a:rPr lang="en-US" sz="5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/>
            <a:r>
              <a:rPr lang="en-US" sz="5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Kivq</a:t>
            </a:r>
            <a:r>
              <a:rPr lang="en-US" sz="66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mn‡RB</a:t>
            </a:r>
            <a:r>
              <a:rPr lang="en-US" sz="66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euvKv‡bv</a:t>
            </a:r>
            <a:r>
              <a:rPr lang="en-US" sz="66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I </a:t>
            </a:r>
          </a:p>
          <a:p>
            <a:pPr marL="0" algn="ctr"/>
            <a:r>
              <a:rPr lang="en-US" sz="5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†</a:t>
            </a:r>
            <a:r>
              <a:rPr lang="en-US" sz="72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d¬qvwis</a:t>
            </a:r>
            <a:r>
              <a:rPr lang="en-US" sz="72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sz="72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hvq</a:t>
            </a:r>
            <a:endParaRPr lang="en-US" sz="72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57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4800" b="1" i="0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''SAE"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mvmvBwU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Ae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A‡Uv‡gvwUf</a:t>
            </a:r>
            <a:endParaRPr lang="en-US" sz="48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lvl="0"/>
            <a:r>
              <a:rPr lang="en-US" sz="49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BwÄwbqvm</a:t>
            </a:r>
            <a:r>
              <a:rPr lang="en-US" sz="49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© </a:t>
            </a:r>
            <a:r>
              <a:rPr lang="en-US" sz="49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g‡Z</a:t>
            </a:r>
            <a:r>
              <a:rPr lang="en-US" sz="49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9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স্ট্যান্ডার্ড</a:t>
            </a:r>
            <a:r>
              <a:rPr lang="en-US" sz="49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9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Kcvi</a:t>
            </a:r>
            <a:r>
              <a:rPr lang="en-US" sz="49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9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wUDe</a:t>
            </a:r>
            <a:r>
              <a:rPr lang="en-US" sz="49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¸‡</a:t>
            </a:r>
            <a:r>
              <a:rPr lang="en-US" sz="49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jv</a:t>
            </a:r>
            <a:r>
              <a:rPr lang="en-US" sz="49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lvl="0"/>
            <a:r>
              <a:rPr lang="en-US" sz="54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n‡jv</a:t>
            </a:r>
            <a:r>
              <a:rPr lang="en-US" sz="5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3/16″, 1/4″, 3/8″, 7/16″, </a:t>
            </a:r>
          </a:p>
          <a:p>
            <a:pPr marL="0" lvl="0"/>
            <a:r>
              <a:rPr lang="en-US" sz="55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1/2″, </a:t>
            </a:r>
            <a:r>
              <a:rPr lang="en-US" sz="55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AvDU</a:t>
            </a:r>
            <a:r>
              <a:rPr lang="en-US" sz="55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mvBW</a:t>
            </a:r>
            <a:r>
              <a:rPr lang="en-US" sz="55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ব্যাস</a:t>
            </a:r>
            <a:r>
              <a:rPr lang="en-US" sz="55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 </a:t>
            </a:r>
            <a:r>
              <a:rPr lang="en-US" sz="55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wewkó</a:t>
            </a:r>
            <a:r>
              <a:rPr lang="en-US" sz="55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</a:t>
            </a:r>
          </a:p>
          <a:p>
            <a:pPr marL="0" lvl="0"/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দৈর্ঘ্য</a:t>
            </a:r>
            <a:r>
              <a:rPr lang="en-US" sz="5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j¤^</a:t>
            </a:r>
            <a:r>
              <a:rPr lang="en-US" sz="54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vq</a:t>
            </a:r>
            <a:r>
              <a:rPr lang="en-US" sz="5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25′, 50′ </a:t>
            </a:r>
            <a:r>
              <a:rPr lang="en-US" sz="54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Ges</a:t>
            </a:r>
            <a:r>
              <a:rPr lang="en-US" sz="5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100′ </a:t>
            </a:r>
            <a:r>
              <a:rPr lang="en-US" sz="54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endParaRPr lang="en-US" sz="5400" b="1" i="0" spc="-30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lvl="0"/>
            <a:endParaRPr lang="en-US" sz="48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/>
            <a:endParaRPr lang="en-US" sz="48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47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425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Kcvi</a:t>
            </a:r>
            <a:r>
              <a:rPr lang="en-US" sz="425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5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wUD‡ei</a:t>
            </a:r>
            <a:r>
              <a:rPr lang="en-US" sz="425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5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Iqvj</a:t>
            </a:r>
            <a:r>
              <a:rPr lang="en-US" sz="425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5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w_K‡bm-Gi</a:t>
            </a:r>
            <a:r>
              <a:rPr lang="en-US" sz="425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 </a:t>
            </a:r>
            <a:r>
              <a:rPr lang="en-US" sz="425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ZvwjKv</a:t>
            </a:r>
            <a:r>
              <a:rPr lang="en-US" sz="425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5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wbgœiƒc</a:t>
            </a:r>
            <a:endParaRPr lang="en-US" sz="4250" b="1" i="0" spc="-300" dirty="0">
              <a:solidFill>
                <a:srgbClr val="FF0000"/>
              </a:solidFill>
              <a:latin typeface="SutonnyMJ" pitchFamily="2" charset="0"/>
              <a:cs typeface="SutonnyMJ" pitchFamily="2" charset="0"/>
            </a:endParaRPr>
          </a:p>
          <a:p>
            <a:pPr marL="0"/>
            <a:endParaRPr lang="en-US" sz="4250" b="1" i="0" spc="-3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35" y="1178884"/>
            <a:ext cx="7019265" cy="329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04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700" b="1" i="0" spc="-150" dirty="0">
                <a:solidFill>
                  <a:srgbClr val="080808"/>
                </a:solidFill>
                <a:latin typeface="Calibri"/>
              </a:rPr>
              <a:t>3. Study the transmission/wall gain load</a:t>
            </a:r>
          </a:p>
          <a:p>
            <a:r>
              <a:rPr lang="en-US" sz="44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endParaRPr lang="en-US" sz="4400" b="1" i="0" spc="-15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5500"/>
              </a:lnSpc>
              <a:buClr>
                <a:srgbClr val="25212A"/>
              </a:buClr>
              <a:buSzPts val="3000"/>
            </a:pPr>
            <a:r>
              <a:rPr lang="en-US" sz="4200" b="1" i="0" dirty="0">
                <a:solidFill>
                  <a:srgbClr val="FF0000"/>
                </a:solidFill>
                <a:latin typeface="Calibri"/>
                <a:ea typeface="Calibri"/>
                <a:cs typeface="Vrinda"/>
              </a:rPr>
              <a:t>4. Study the solar heat gain for</a:t>
            </a:r>
          </a:p>
          <a:p>
            <a:pPr marL="0" lvl="0" indent="0">
              <a:lnSpc>
                <a:spcPts val="5500"/>
              </a:lnSpc>
              <a:buClr>
                <a:srgbClr val="25212A"/>
              </a:buClr>
              <a:buSzPts val="3000"/>
            </a:pPr>
            <a:r>
              <a:rPr lang="en-US" sz="3600" b="1" i="0" dirty="0">
                <a:solidFill>
                  <a:srgbClr val="FF0000"/>
                </a:solidFill>
                <a:latin typeface="Calibri"/>
                <a:ea typeface="Calibri"/>
                <a:cs typeface="Vrinda"/>
              </a:rPr>
              <a:t> </a:t>
            </a:r>
            <a:r>
              <a:rPr lang="en-US" sz="5400" b="1" i="0" dirty="0">
                <a:solidFill>
                  <a:srgbClr val="FF0000"/>
                </a:solidFill>
                <a:latin typeface="Calibri"/>
                <a:ea typeface="Calibri"/>
                <a:cs typeface="Vrinda"/>
              </a:rPr>
              <a:t>cooling load estimation.</a:t>
            </a:r>
          </a:p>
          <a:p>
            <a:pPr marL="0" lvl="0" indent="0" algn="ctr">
              <a:lnSpc>
                <a:spcPts val="4500"/>
              </a:lnSpc>
              <a:buClr>
                <a:srgbClr val="25212A"/>
              </a:buClr>
              <a:buSzPts val="3000"/>
            </a:pPr>
            <a:r>
              <a:rPr lang="en-US" sz="3600" b="1" i="0" dirty="0" err="1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Kzwjs</a:t>
            </a:r>
            <a:r>
              <a:rPr lang="en-US" sz="3600" b="1" i="0" dirty="0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600" b="1" i="0" dirty="0" err="1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jvW</a:t>
            </a:r>
            <a:r>
              <a:rPr lang="en-US" sz="3600" b="1" i="0" dirty="0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b="1" i="0" dirty="0" err="1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Gwস্ট‡gk‡b</a:t>
            </a:r>
            <a:r>
              <a:rPr lang="en-US" sz="3600" b="1" i="0" dirty="0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b="1" i="0" dirty="0" err="1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m~h</a:t>
            </a:r>
            <a:r>
              <a:rPr lang="en-US" sz="3600" b="1" i="0" dirty="0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© KZ©„K</a:t>
            </a:r>
          </a:p>
          <a:p>
            <a:pPr marL="0" lvl="0" indent="0" algn="ctr">
              <a:lnSpc>
                <a:spcPts val="4500"/>
              </a:lnSpc>
              <a:buClr>
                <a:srgbClr val="25212A"/>
              </a:buClr>
              <a:buSzPts val="3000"/>
            </a:pPr>
            <a:r>
              <a:rPr lang="en-US" sz="3600" b="1" i="0" dirty="0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b="1" i="0" dirty="0" err="1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mÂvwjZ</a:t>
            </a:r>
            <a:r>
              <a:rPr lang="en-US" sz="3600" b="1" i="0" dirty="0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b="1" i="0" dirty="0" err="1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Zvc</a:t>
            </a:r>
            <a:r>
              <a:rPr lang="en-US" sz="3600" b="1" i="0" dirty="0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b="1" i="0" dirty="0" err="1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ch</a:t>
            </a:r>
            <a:r>
              <a:rPr lang="en-US" sz="3600" b="1" i="0" dirty="0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©‡</a:t>
            </a:r>
            <a:r>
              <a:rPr lang="en-US" sz="3600" b="1" i="0" dirty="0" err="1">
                <a:solidFill>
                  <a:srgbClr val="080808"/>
                </a:solidFill>
                <a:latin typeface="SutonnyMJ" pitchFamily="2" charset="0"/>
                <a:cs typeface="SutonnyMJ" pitchFamily="2" charset="0"/>
              </a:rPr>
              <a:t>e¶YKiY</a:t>
            </a:r>
            <a:endParaRPr lang="en-US" sz="3600" b="1" i="0" dirty="0">
              <a:solidFill>
                <a:srgbClr val="080808"/>
              </a:solidFill>
              <a:latin typeface="SutonnyMJ" pitchFamily="2" charset="0"/>
              <a:cs typeface="SutonnyMJ" pitchFamily="2" charset="0"/>
            </a:endParaRPr>
          </a:p>
          <a:p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7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বাণিজ্যিক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†</a:t>
            </a:r>
            <a:r>
              <a:rPr lang="en-US" sz="6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iwd«Rv‡ikb</a:t>
            </a:r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endParaRPr lang="en-US" sz="60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/>
            <a:r>
              <a:rPr lang="en-US" sz="60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GqviKwÛkwbs</a:t>
            </a:r>
            <a:r>
              <a:rPr lang="en-US" sz="60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60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†¶‡Î k³ </a:t>
            </a:r>
            <a:r>
              <a:rPr lang="en-US" sz="60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60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algn="ctr"/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`„p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Kcvi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wUDe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ব্যবহৃত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</a:t>
            </a:r>
          </a:p>
          <a:p>
            <a:pPr marL="0" algn="ctr"/>
            <a:r>
              <a:rPr lang="en-US" sz="6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bwgbvj</a:t>
            </a:r>
            <a:r>
              <a:rPr lang="en-US" sz="6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mvB‡Ri</a:t>
            </a:r>
            <a:r>
              <a:rPr lang="en-US" sz="6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Kcvi</a:t>
            </a:r>
            <a:r>
              <a:rPr lang="en-US" sz="6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wUDe</a:t>
            </a:r>
            <a:r>
              <a:rPr lang="en-US" sz="6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6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k³ big </a:t>
            </a:r>
            <a:r>
              <a:rPr lang="en-US" sz="66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Dfq</a:t>
            </a:r>
            <a:r>
              <a:rPr lang="en-US" sz="66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cÖKv‡ii</a:t>
            </a:r>
            <a:r>
              <a:rPr lang="en-US" sz="66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66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</a:t>
            </a:r>
          </a:p>
          <a:p>
            <a:pPr marL="0" lvl="0"/>
            <a:r>
              <a:rPr lang="en-US" sz="7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Z‡e</a:t>
            </a:r>
            <a:r>
              <a:rPr lang="en-US" sz="7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bwgbvj</a:t>
            </a:r>
            <a:r>
              <a:rPr lang="en-US" sz="7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mvBR</a:t>
            </a:r>
            <a:r>
              <a:rPr lang="en-US" sz="7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Kcvi</a:t>
            </a:r>
            <a:r>
              <a:rPr lang="en-US" sz="7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lvl="0" algn="ctr"/>
            <a:r>
              <a:rPr lang="en-US" sz="6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wUDe</a:t>
            </a:r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6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iwd«Rv‡i›U</a:t>
            </a:r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jvB‡b</a:t>
            </a:r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lvl="0" algn="ctr"/>
            <a:r>
              <a:rPr lang="en-US" sz="6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ব্যবহৃত</a:t>
            </a:r>
            <a:r>
              <a:rPr lang="en-US" sz="66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66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bv</a:t>
            </a:r>
            <a:endParaRPr lang="en-US" sz="66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lvl="0" indent="0">
              <a:spcBef>
                <a:spcPts val="1200"/>
              </a:spcBef>
            </a:pPr>
            <a:endParaRPr lang="en-US" sz="2700" b="1" i="0" spc="-3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2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6033" y="514350"/>
            <a:ext cx="7152649" cy="39776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500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K‡qKwU</a:t>
            </a:r>
            <a:r>
              <a:rPr lang="en-US" sz="500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00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bwgbvj</a:t>
            </a:r>
            <a:r>
              <a:rPr lang="en-US" sz="500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00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mvBR</a:t>
            </a:r>
            <a:r>
              <a:rPr lang="en-US" sz="500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00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wUDe</a:t>
            </a:r>
            <a:r>
              <a:rPr lang="en-US" sz="500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¸‡</a:t>
            </a:r>
            <a:r>
              <a:rPr lang="en-US" sz="500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jv</a:t>
            </a:r>
            <a:r>
              <a:rPr lang="en-US" sz="500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000" b="1" i="0" spc="-300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wbgœiƒc</a:t>
            </a:r>
            <a:endParaRPr lang="en-US" sz="5000" b="1" i="0" spc="-300" dirty="0">
              <a:solidFill>
                <a:srgbClr val="FF0000"/>
              </a:solidFill>
              <a:latin typeface="SutonnyMJ" pitchFamily="2" charset="0"/>
              <a:cs typeface="SutonnyMJ" pitchFamily="2" charset="0"/>
            </a:endParaRPr>
          </a:p>
          <a:p>
            <a:pPr marL="0"/>
            <a:endParaRPr lang="en-US" sz="5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931" y="1232049"/>
            <a:ext cx="7086601" cy="319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85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438" y="537385"/>
            <a:ext cx="7110611" cy="3962402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>
              <a:spcBef>
                <a:spcPts val="600"/>
              </a:spcBef>
            </a:pP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eZ©gv‡b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iwd«Rv‡ikb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সিস্টেমে</a:t>
            </a:r>
            <a:endParaRPr lang="en-US" sz="60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>
              <a:spcBef>
                <a:spcPts val="600"/>
              </a:spcBef>
            </a:pP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†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gwUªK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mvB‡Ri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wUDe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ব্যবহৃত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</a:t>
            </a:r>
          </a:p>
          <a:p>
            <a:pPr marL="0">
              <a:spcBef>
                <a:spcPts val="600"/>
              </a:spcBef>
            </a:pP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cÖgvY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gvc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¸‡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jv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n‡jv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6, 8, 10, </a:t>
            </a:r>
          </a:p>
          <a:p>
            <a:pPr marL="0">
              <a:spcBef>
                <a:spcPts val="600"/>
              </a:spcBef>
            </a:pP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14 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Ges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15 </a:t>
            </a:r>
            <a:r>
              <a:rPr lang="en-US" sz="5800" b="1" i="0" spc="-1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mm 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evB‡i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ব্যাস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33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99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9833" y="534282"/>
            <a:ext cx="7228849" cy="3910340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/>
            <a:r>
              <a:rPr lang="en-US" sz="4000" b="1" i="0" spc="-15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†</a:t>
            </a:r>
            <a:r>
              <a:rPr lang="en-US" sz="4000" b="1" i="0" spc="-150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iwd«Rv‡ikb</a:t>
            </a:r>
            <a:r>
              <a:rPr lang="en-US" sz="4000" b="1" i="0" spc="-15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000" b="1" i="0" spc="-150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cvBwcs</a:t>
            </a:r>
            <a:r>
              <a:rPr lang="en-US" sz="4000" b="1" i="0" spc="-15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000" b="1" i="0" spc="-150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wbe©vP‡b</a:t>
            </a:r>
            <a:r>
              <a:rPr lang="en-US" sz="4000" b="1" i="0" spc="-15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0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বিবেচ্য</a:t>
            </a:r>
            <a:r>
              <a:rPr lang="en-US" sz="40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150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welqmg~n</a:t>
            </a:r>
            <a:endParaRPr lang="en-US" sz="4000" b="1" i="0" spc="-150" dirty="0">
              <a:solidFill>
                <a:srgbClr val="0000FF"/>
              </a:solidFill>
              <a:latin typeface="SutonnyMJ" pitchFamily="2" charset="0"/>
              <a:cs typeface="SutonnyMJ" pitchFamily="2" charset="0"/>
            </a:endParaRPr>
          </a:p>
          <a:p>
            <a:pPr marL="0"/>
            <a:r>
              <a:rPr lang="en-US" sz="55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1| </a:t>
            </a:r>
            <a:r>
              <a:rPr lang="en-US" sz="55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Bfv‡cv‡iUi</a:t>
            </a:r>
            <a:r>
              <a:rPr lang="en-US" sz="55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K‡qj</a:t>
            </a:r>
            <a:r>
              <a:rPr lang="en-US" sz="55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wbe©vP‡b</a:t>
            </a:r>
            <a:r>
              <a:rPr lang="en-US" sz="55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hv‡Z</a:t>
            </a:r>
            <a:endParaRPr lang="en-US" sz="5500" b="1" i="0" spc="-30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/>
            <a:r>
              <a:rPr lang="en-US" sz="5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cwigv‡Y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wngvqK</a:t>
            </a:r>
            <a:r>
              <a:rPr lang="en-US" sz="5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cÖevwnZ</a:t>
            </a:r>
            <a:endParaRPr lang="en-US" sz="58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/>
            <a:r>
              <a:rPr lang="en-US" sz="5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n‡Z</a:t>
            </a:r>
            <a:r>
              <a:rPr lang="en-US" sz="55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cv‡i</a:t>
            </a:r>
            <a:r>
              <a:rPr lang="en-US" sz="55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সেজন্য</a:t>
            </a:r>
            <a:r>
              <a:rPr lang="en-US" sz="55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55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ব্যাসের</a:t>
            </a:r>
            <a:endParaRPr lang="en-US" sz="55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5200"/>
              </a:lnSpc>
            </a:pPr>
            <a:r>
              <a:rPr lang="en-US" sz="52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wUDe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wbe©vPb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1" y="523210"/>
            <a:ext cx="7228849" cy="4030186"/>
          </a:xfrm>
          <a:solidFill>
            <a:schemeClr val="bg1"/>
          </a:solidFill>
          <a:ln w="381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algn="ctr">
              <a:lnSpc>
                <a:spcPts val="6200"/>
              </a:lnSpc>
            </a:pPr>
            <a:r>
              <a:rPr lang="en-US" sz="50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2|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সিস্টেমে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প্রেসার</a:t>
            </a:r>
            <a:r>
              <a:rPr lang="en-US" sz="50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0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jm</a:t>
            </a:r>
            <a:r>
              <a:rPr lang="en-US" sz="50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0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n‡q</a:t>
            </a:r>
            <a:r>
              <a:rPr lang="en-US" sz="50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50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hb</a:t>
            </a:r>
            <a:r>
              <a:rPr lang="en-US" sz="50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>
              <a:lnSpc>
                <a:spcPts val="6200"/>
              </a:lnSpc>
            </a:pP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¶</a:t>
            </a:r>
            <a:r>
              <a:rPr lang="en-US" sz="42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gZv</a:t>
            </a:r>
            <a:r>
              <a:rPr lang="en-US" sz="42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I `¶</a:t>
            </a:r>
            <a:r>
              <a:rPr lang="en-US" sz="42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Zv</a:t>
            </a:r>
            <a:r>
              <a:rPr lang="en-US" sz="42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K‡g</a:t>
            </a:r>
            <a:r>
              <a:rPr lang="en-US" sz="42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bv</a:t>
            </a:r>
            <a:r>
              <a:rPr lang="en-US" sz="42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hvq</a:t>
            </a:r>
            <a:r>
              <a:rPr lang="en-US" sz="42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Zv</a:t>
            </a:r>
            <a:r>
              <a:rPr lang="en-US" sz="42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42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Lqvj</a:t>
            </a:r>
            <a:r>
              <a:rPr lang="en-US" sz="42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ivL‡Z</a:t>
            </a:r>
            <a:r>
              <a:rPr lang="en-US" sz="42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2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endParaRPr lang="en-US" sz="4200" b="1" i="0" spc="-30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algn="ctr">
              <a:lnSpc>
                <a:spcPts val="6200"/>
              </a:lnSpc>
            </a:pP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3| K‡¤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cÖm‡i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Ae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¯’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v‡ZB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hb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Zij</a:t>
            </a:r>
            <a:endParaRPr lang="en-US" sz="44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algn="ctr">
              <a:lnSpc>
                <a:spcPts val="6200"/>
              </a:lnSpc>
            </a:pP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wngvqK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cÖ‡ek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bv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cv‡i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Zvi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ব্যবস্থা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algn="ctr">
              <a:lnSpc>
                <a:spcPts val="6200"/>
              </a:lnSpc>
            </a:pP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_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vK‡Z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</a:t>
            </a:r>
            <a:endParaRPr lang="en-US" sz="8000" b="1" i="0" spc="-150" dirty="0">
              <a:solidFill>
                <a:srgbClr val="000000"/>
              </a:solidFill>
              <a:latin typeface="SutonnyMJ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1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5715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/>
            <a:endParaRPr lang="en-US" sz="32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indent="0"/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4|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Bfv‡cv‡iUi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mvKkb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jvB‡b</a:t>
            </a:r>
            <a:endParaRPr lang="en-US" sz="55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indent="0"/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hb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Zj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Rgv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n‡Z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bv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cv‡i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Zvi</a:t>
            </a:r>
            <a:endParaRPr lang="en-US" sz="55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indent="0" algn="ctr"/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ব্যবস্থা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5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</a:t>
            </a:r>
            <a:endParaRPr lang="en-US" sz="55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649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5715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58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চিলার</a:t>
            </a:r>
            <a:r>
              <a:rPr lang="en-US" sz="58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নির্বাচনে</a:t>
            </a:r>
            <a:r>
              <a:rPr lang="en-US" sz="58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বিবেচ্য</a:t>
            </a:r>
            <a:r>
              <a:rPr lang="en-US" sz="58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বিষয়সমূহ</a:t>
            </a:r>
            <a:r>
              <a:rPr lang="en-US" sz="58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30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 </a:t>
            </a:r>
          </a:p>
          <a:p>
            <a:pPr marL="0" lvl="0"/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1|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wnU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UªvÝdvi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Ges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Zi‡ji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cÖevn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lvl="0" algn="ctr"/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cÖwZ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bRi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ivL‡Z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5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</a:t>
            </a:r>
          </a:p>
          <a:p>
            <a:pPr marL="0" lvl="0"/>
            <a:r>
              <a:rPr lang="en-US" sz="4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2| </a:t>
            </a:r>
            <a:r>
              <a:rPr lang="en-US" sz="46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wbg©vZv</a:t>
            </a:r>
            <a:r>
              <a:rPr lang="en-US" sz="4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KZ©„K </a:t>
            </a:r>
            <a:r>
              <a:rPr lang="en-US" sz="46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cÖ`Ë</a:t>
            </a:r>
            <a:r>
              <a:rPr lang="en-US" sz="4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wb</a:t>
            </a:r>
            <a:r>
              <a:rPr lang="en-US" sz="4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‡`©</a:t>
            </a:r>
            <a:r>
              <a:rPr lang="en-US" sz="46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wkKv</a:t>
            </a:r>
            <a:r>
              <a:rPr lang="en-US" sz="4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m¤ú‡K</a:t>
            </a:r>
            <a:r>
              <a:rPr lang="en-US" sz="4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© </a:t>
            </a:r>
          </a:p>
          <a:p>
            <a:pPr marL="0" lvl="0" algn="ctr"/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Rvb‡Z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</a:t>
            </a:r>
          </a:p>
          <a:p>
            <a:pPr marL="0" lvl="0"/>
            <a:endParaRPr lang="en-US" sz="4100" b="1" i="0" spc="-30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50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5715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4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3| </a:t>
            </a:r>
            <a:r>
              <a:rPr lang="en-US" sz="4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K‡ÛÝvi</a:t>
            </a:r>
            <a:r>
              <a:rPr lang="en-US" sz="4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4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Bfv‡cv‡iUi</a:t>
            </a:r>
            <a:r>
              <a:rPr lang="en-US" sz="4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4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Bb‡jU</a:t>
            </a:r>
            <a:r>
              <a:rPr lang="en-US" sz="4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/>
            <a:r>
              <a:rPr lang="en-US" sz="4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     I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AvDU‡jU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IqvUvi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ZvcgvÎv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/>
            <a:r>
              <a:rPr lang="en-US" sz="4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     </a:t>
            </a:r>
            <a:r>
              <a:rPr lang="en-US" sz="44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m¤ú‡K</a:t>
            </a:r>
            <a:r>
              <a:rPr lang="en-US" sz="4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© </a:t>
            </a:r>
            <a:r>
              <a:rPr lang="en-US" sz="44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Rvb‡Z</a:t>
            </a:r>
            <a:r>
              <a:rPr lang="en-US" sz="4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4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</a:t>
            </a: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4| </a:t>
            </a:r>
            <a:r>
              <a:rPr lang="en-US" sz="4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mieivnK</a:t>
            </a:r>
            <a:r>
              <a:rPr lang="en-US" sz="4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…Z </a:t>
            </a:r>
            <a:r>
              <a:rPr lang="en-US" sz="4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cvwbi</a:t>
            </a:r>
            <a:r>
              <a:rPr lang="en-US" sz="4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cwigvY</a:t>
            </a:r>
            <a:r>
              <a:rPr lang="en-US" sz="4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m¤ú‡K</a:t>
            </a:r>
            <a:r>
              <a:rPr lang="en-US" sz="4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© </a:t>
            </a: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    </a:t>
            </a:r>
            <a:r>
              <a:rPr lang="en-US" sz="4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Rvb‡Z</a:t>
            </a:r>
            <a:r>
              <a:rPr lang="en-US" sz="4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4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</a:t>
            </a:r>
          </a:p>
          <a:p>
            <a:pPr marL="0" lvl="0"/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5|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Kzwjs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iÄ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m¤ú‡K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©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Rvb‡Z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44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62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lvl="0" indent="-419100"/>
            <a:r>
              <a:rPr lang="en-US" sz="61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সাবধানতা</a:t>
            </a:r>
            <a:r>
              <a:rPr lang="en-US" sz="61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(Precaution)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09750"/>
            <a:ext cx="7152650" cy="2682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just"/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1|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mwVKfv‡e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Kywjs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jvW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wbY©q</a:t>
            </a:r>
            <a:r>
              <a:rPr lang="en-US" sz="60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algn="ctr"/>
            <a:r>
              <a:rPr lang="en-US" sz="4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    </a:t>
            </a:r>
            <a:r>
              <a:rPr lang="en-US" sz="72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72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72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72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14350"/>
            <a:ext cx="7152650" cy="4038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700" b="1" i="0" spc="-300" dirty="0">
                <a:solidFill>
                  <a:srgbClr val="000000"/>
                </a:solidFill>
              </a:rPr>
              <a:t>5. Study the product load of a cold storage/</a:t>
            </a:r>
          </a:p>
          <a:p>
            <a:r>
              <a:rPr lang="en-US" sz="3700" b="1" i="0" spc="-300" dirty="0">
                <a:solidFill>
                  <a:srgbClr val="000000"/>
                </a:solidFill>
              </a:rPr>
              <a:t> </a:t>
            </a:r>
            <a:r>
              <a:rPr lang="en-US" sz="4400" b="1" i="0" spc="-300" dirty="0">
                <a:solidFill>
                  <a:srgbClr val="000000"/>
                </a:solidFill>
              </a:rPr>
              <a:t>Fish freezing plant/ Meat storage </a:t>
            </a:r>
          </a:p>
          <a:p>
            <a:pPr marL="0" lvl="0" algn="ctr"/>
            <a:r>
              <a:rPr lang="en-US" sz="5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হিমাগার</a:t>
            </a:r>
            <a:r>
              <a:rPr lang="en-US" sz="5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5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ফিস</a:t>
            </a:r>
            <a:r>
              <a:rPr lang="en-US" sz="5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ফ্রিজিং</a:t>
            </a:r>
            <a:r>
              <a:rPr lang="en-US" sz="5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প্লান্ট</a:t>
            </a:r>
            <a:r>
              <a:rPr lang="en-US" sz="5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5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মাংস</a:t>
            </a:r>
            <a:r>
              <a:rPr lang="en-US" sz="5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marL="0" lvl="0" algn="ctr"/>
            <a:r>
              <a:rPr lang="en-US" sz="5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সংরক্ষণাগারের</a:t>
            </a:r>
            <a:r>
              <a:rPr lang="en-US" sz="5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প্রোডাক্ট</a:t>
            </a:r>
            <a:r>
              <a:rPr lang="en-US" sz="5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নিরূপণ</a:t>
            </a:r>
            <a:endParaRPr lang="en-US" sz="5200" b="1" i="0" spc="-30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marL="0" lvl="0">
              <a:lnSpc>
                <a:spcPts val="4700"/>
              </a:lnSpc>
            </a:pPr>
            <a:r>
              <a:rPr lang="en-US" sz="5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300" dirty="0">
                <a:solidFill>
                  <a:srgbClr val="000000"/>
                </a:solidFill>
              </a:rPr>
              <a:t>6. Study the people’s load</a:t>
            </a:r>
          </a:p>
          <a:p>
            <a:pPr marL="0" lvl="0" algn="ctr">
              <a:lnSpc>
                <a:spcPts val="4700"/>
              </a:lnSpc>
            </a:pPr>
            <a:r>
              <a:rPr lang="en-US" sz="6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6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6600" b="1" i="0" spc="-30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endParaRPr lang="en-US" sz="4800" b="1" i="0" spc="-30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endParaRPr lang="en-US" sz="3700" b="1" i="0" spc="-3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643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ctr"/>
            <a:endParaRPr lang="en-US" sz="2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just"/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2| ¶</a:t>
            </a:r>
            <a:r>
              <a:rPr lang="en-US" sz="6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gZv</a:t>
            </a:r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Abyhvqx</a:t>
            </a:r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K‡¤</a:t>
            </a:r>
            <a:r>
              <a:rPr lang="en-US" sz="6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cÖmi</a:t>
            </a:r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, </a:t>
            </a:r>
          </a:p>
          <a:p>
            <a:pPr marL="0" lvl="0" algn="just"/>
            <a:r>
              <a:rPr lang="en-US" sz="54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K‡ÛÝvi</a:t>
            </a:r>
            <a:r>
              <a:rPr lang="en-US" sz="5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54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Kzwjs</a:t>
            </a:r>
            <a:r>
              <a:rPr lang="en-US" sz="5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K‡qj</a:t>
            </a:r>
            <a:r>
              <a:rPr lang="en-US" sz="5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5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5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lvl="0" algn="just"/>
            <a:r>
              <a:rPr lang="en-US" sz="66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mvBR</a:t>
            </a:r>
            <a:r>
              <a:rPr lang="en-US" sz="66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wbe©vPb</a:t>
            </a:r>
            <a:r>
              <a:rPr lang="en-US" sz="66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66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66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</a:t>
            </a:r>
            <a:endParaRPr lang="en-US" sz="3200" b="1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902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14350"/>
            <a:ext cx="7152650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5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3| Dc‡iv³ 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KvR</a:t>
            </a:r>
            <a:r>
              <a:rPr lang="en-US" sz="5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¸‡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jv</a:t>
            </a:r>
            <a:r>
              <a:rPr lang="en-US" sz="5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mwVKfv‡e</a:t>
            </a:r>
            <a:r>
              <a:rPr lang="en-US" sz="56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lvl="0"/>
            <a:r>
              <a:rPr lang="en-US" sz="5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m¤úbœ</a:t>
            </a:r>
            <a:r>
              <a:rPr lang="en-US" sz="5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Kivi</a:t>
            </a:r>
            <a:r>
              <a:rPr lang="en-US" sz="5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জন্য</a:t>
            </a:r>
            <a:r>
              <a:rPr lang="en-US" sz="5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kªwY</a:t>
            </a:r>
            <a:r>
              <a:rPr lang="en-US" sz="5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wk¶K</a:t>
            </a:r>
            <a:r>
              <a:rPr lang="en-US" sz="5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ev</a:t>
            </a:r>
            <a:endParaRPr lang="en-US" sz="57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lvl="0"/>
            <a:r>
              <a:rPr lang="en-US" sz="5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†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5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AwfÁ</a:t>
            </a:r>
            <a:r>
              <a:rPr lang="en-US" sz="5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ব্যক্তির</a:t>
            </a:r>
            <a:r>
              <a:rPr lang="en-US" sz="5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civgk</a:t>
            </a:r>
            <a:r>
              <a:rPr lang="en-US" sz="5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© 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57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lvl="0"/>
            <a:r>
              <a:rPr lang="en-US" sz="88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mnvqZv</a:t>
            </a:r>
            <a:r>
              <a:rPr lang="en-US" sz="88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88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wb‡Z</a:t>
            </a:r>
            <a:r>
              <a:rPr lang="en-US" sz="88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88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88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| </a:t>
            </a:r>
            <a:endParaRPr lang="en-US" sz="88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43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9144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sz="55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মন্তব্য</a:t>
            </a:r>
            <a:r>
              <a:rPr lang="en-US" sz="55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(Remarks) </a:t>
            </a:r>
            <a:endParaRPr lang="en-US" sz="5500" spc="-15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83684"/>
            <a:ext cx="7253659" cy="2987076"/>
          </a:xfrm>
          <a:ln w="28575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KvR</a:t>
            </a:r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¸‡</a:t>
            </a:r>
            <a:r>
              <a:rPr lang="en-US" sz="6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jv</a:t>
            </a:r>
            <a:r>
              <a:rPr lang="en-US" sz="60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m¤úv`b</a:t>
            </a:r>
            <a:endParaRPr lang="en-US" sz="60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/>
            <a:r>
              <a:rPr lang="en-US" sz="5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5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cvi‡j</a:t>
            </a:r>
            <a:r>
              <a:rPr lang="en-US" sz="5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†h-†</a:t>
            </a:r>
            <a:r>
              <a:rPr lang="en-US" sz="5400" b="1" i="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5400" b="1" i="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endParaRPr lang="en-US" sz="54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BKzBc‡g›U</a:t>
            </a:r>
            <a:r>
              <a:rPr lang="en-US" sz="5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wbe©vPb</a:t>
            </a:r>
            <a:r>
              <a:rPr lang="en-US" sz="5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5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m¶g</a:t>
            </a:r>
            <a:r>
              <a:rPr lang="en-US" sz="5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54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5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algn="ctr">
              <a:lnSpc>
                <a:spcPts val="3300"/>
              </a:lnSpc>
            </a:pPr>
            <a:r>
              <a:rPr lang="en-US" sz="4800" b="1" i="0" spc="-15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   </a:t>
            </a:r>
            <a:r>
              <a:rPr lang="en-US" sz="4800" b="1" i="0" spc="-300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- </a:t>
            </a: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আল্লাহ</a:t>
            </a: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হাফিজ</a:t>
            </a: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-    </a:t>
            </a:r>
            <a:r>
              <a:rPr lang="en-US" sz="2800" b="1" i="0" dirty="0">
                <a:solidFill>
                  <a:srgbClr val="FFC000"/>
                </a:solidFill>
                <a:latin typeface="Nikosh" pitchFamily="2" charset="0"/>
                <a:cs typeface="Nikosh" pitchFamily="2" charset="0"/>
              </a:rPr>
              <a:t>24-06-2021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07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159800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en-GB" sz="6800" spc="-150" dirty="0" err="1">
                <a:latin typeface="Nikosh" pitchFamily="2" charset="0"/>
                <a:cs typeface="Nikosh" pitchFamily="2" charset="0"/>
              </a:rPr>
              <a:t>দোয়া</a:t>
            </a:r>
            <a:r>
              <a:rPr lang="en-GB" sz="68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GB" sz="6800" spc="-150" dirty="0" err="1">
                <a:latin typeface="Nikosh" pitchFamily="2" charset="0"/>
                <a:cs typeface="Nikosh" pitchFamily="2" charset="0"/>
              </a:rPr>
              <a:t>করতে</a:t>
            </a:r>
            <a:r>
              <a:rPr lang="en-GB" sz="68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GB" sz="6800" spc="-150" dirty="0" err="1">
                <a:latin typeface="Nikosh" pitchFamily="2" charset="0"/>
                <a:cs typeface="Nikosh" pitchFamily="2" charset="0"/>
              </a:rPr>
              <a:t>হয়</a:t>
            </a:r>
            <a:r>
              <a:rPr lang="en-GB" sz="68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GB" sz="6800" spc="-150" dirty="0" err="1">
                <a:latin typeface="Nikosh" pitchFamily="2" charset="0"/>
                <a:cs typeface="Nikosh" pitchFamily="2" charset="0"/>
              </a:rPr>
              <a:t>কার</a:t>
            </a:r>
            <a:r>
              <a:rPr lang="en-GB" sz="68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GB" sz="6800" spc="-150" dirty="0" err="1">
                <a:latin typeface="Nikosh" pitchFamily="2" charset="0"/>
                <a:cs typeface="Nikosh" pitchFamily="2" charset="0"/>
              </a:rPr>
              <a:t>জন্য</a:t>
            </a:r>
            <a:r>
              <a:rPr lang="en-GB" sz="6800" spc="-150" dirty="0">
                <a:latin typeface="Nikosh" pitchFamily="2" charset="0"/>
                <a:cs typeface="Nikosh" pitchFamily="2" charset="0"/>
              </a:rPr>
              <a:t>?</a:t>
            </a:r>
            <a:endParaRPr lang="en-US" sz="68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74150"/>
            <a:ext cx="7315200" cy="2817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ts val="7100"/>
              </a:lnSpc>
            </a:pPr>
            <a:r>
              <a:rPr lang="en-GB" sz="8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স্যারের</a:t>
            </a:r>
            <a:r>
              <a:rPr lang="en-GB" sz="8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8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জন্য</a:t>
            </a:r>
            <a:endParaRPr lang="en-GB" sz="88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lnSpc>
                <a:spcPts val="7100"/>
              </a:lnSpc>
            </a:pPr>
            <a:r>
              <a:rPr lang="en-GB" sz="96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কারণ</a:t>
            </a:r>
            <a:r>
              <a:rPr lang="en-GB" sz="96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?</a:t>
            </a:r>
          </a:p>
          <a:p>
            <a:pPr algn="ctr">
              <a:lnSpc>
                <a:spcPts val="7100"/>
              </a:lnSpc>
            </a:pPr>
            <a:r>
              <a:rPr lang="en-GB" sz="6600" b="1" i="0" spc="-150" dirty="0" err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স্যার</a:t>
            </a:r>
            <a:r>
              <a:rPr lang="en-GB" sz="6600" b="1" i="0" spc="-15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6600" b="1" i="0" spc="-150" dirty="0" err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সুস্থ্য</a:t>
            </a:r>
            <a:r>
              <a:rPr lang="en-GB" sz="6600" b="1" i="0" spc="-15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6600" b="1" i="0" spc="-150" dirty="0" err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তো</a:t>
            </a:r>
            <a:r>
              <a:rPr lang="en-GB" sz="6600" b="1" i="0" spc="-15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6600" b="1" i="0" spc="-150" dirty="0" err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পুরো</a:t>
            </a:r>
            <a:r>
              <a:rPr lang="en-GB" sz="6600" b="1" i="0" spc="-15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6600" b="1" i="0" spc="-150" dirty="0" err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জাতি</a:t>
            </a:r>
            <a:r>
              <a:rPr lang="en-GB" sz="6600" b="1" i="0" spc="-15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6600" b="1" i="0" spc="-150" dirty="0" err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সুস্থ্য</a:t>
            </a:r>
            <a:endParaRPr lang="en-US" sz="6600" b="1" i="0" spc="-15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55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14" y="514350"/>
            <a:ext cx="7315200" cy="8382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</a:t>
            </a:r>
            <a:r>
              <a:rPr lang="en-US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১০ (</a:t>
            </a:r>
            <a:r>
              <a:rPr lang="en-US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শেষ</a:t>
            </a:r>
            <a:r>
              <a:rPr lang="en-US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39383"/>
            <a:ext cx="7315200" cy="305596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endParaRPr lang="en-US" sz="2300" b="1" i="0" dirty="0">
              <a:solidFill>
                <a:srgbClr val="000000"/>
              </a:solidFill>
              <a:latin typeface="Times New Roman"/>
            </a:endParaRPr>
          </a:p>
          <a:p>
            <a:pPr marL="0"/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†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iwd«Rv‡ikb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GqviKwÛkwbs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23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BKzBc‡g›U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wbe©vPb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ch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©‡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e¶YKiY</a:t>
            </a:r>
            <a:endParaRPr lang="en-US" sz="2300" b="1" i="0" dirty="0">
              <a:solidFill>
                <a:srgbClr val="000000"/>
              </a:solidFill>
              <a:latin typeface="SutonnyMJ"/>
            </a:endParaRPr>
          </a:p>
          <a:p>
            <a:pPr marL="0" algn="ctr"/>
            <a:r>
              <a:rPr lang="en-US" sz="24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400" b="1" i="0" dirty="0">
                <a:solidFill>
                  <a:srgbClr val="000000"/>
                </a:solidFill>
                <a:latin typeface="Times New Roman"/>
              </a:rPr>
              <a:t>(Study the selection of equipment of a refrigeration</a:t>
            </a:r>
          </a:p>
          <a:p>
            <a:pPr marL="0" algn="ctr"/>
            <a:r>
              <a:rPr lang="en-US" sz="2400" b="1" i="0" dirty="0">
                <a:solidFill>
                  <a:srgbClr val="000000"/>
                </a:solidFill>
                <a:latin typeface="Times New Roman"/>
              </a:rPr>
              <a:t> and air conditioning plant)</a:t>
            </a:r>
            <a:endParaRPr lang="en-US" sz="24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2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4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24-06-2021  </a:t>
            </a:r>
            <a:r>
              <a:rPr lang="en-US" sz="4200" b="1" i="0" spc="-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বৃহ:বার</a:t>
            </a:r>
            <a:r>
              <a:rPr lang="en-US" sz="42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সকাল</a:t>
            </a:r>
            <a:r>
              <a:rPr lang="en-US" sz="4200" b="1" i="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- ০৯ </a:t>
            </a:r>
            <a:r>
              <a:rPr lang="en-US" sz="4200" b="1" i="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টা</a:t>
            </a:r>
            <a:endParaRPr lang="en-US" sz="4200" b="1" i="0" spc="-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algn="ctr"/>
            <a:r>
              <a:rPr lang="en-US" sz="72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“</a:t>
            </a:r>
            <a:r>
              <a:rPr lang="en-US" sz="7200" b="1" i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আল্লাহ</a:t>
            </a:r>
            <a:r>
              <a:rPr lang="en-US" sz="72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হাফিজ</a:t>
            </a:r>
            <a:r>
              <a:rPr lang="en-US" sz="72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”</a:t>
            </a:r>
            <a:endParaRPr lang="en-US" sz="7200" b="1" i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44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8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F8A9B9-AF90-4A20-B13F-246492CF1087}"/>
              </a:ext>
            </a:extLst>
          </p:cNvPr>
          <p:cNvSpPr txBox="1">
            <a:spLocks/>
          </p:cNvSpPr>
          <p:nvPr/>
        </p:nvSpPr>
        <p:spPr>
          <a:xfrm>
            <a:off x="1295400" y="535615"/>
            <a:ext cx="7152650" cy="2112333"/>
          </a:xfrm>
          <a:prstGeom prst="rect">
            <a:avLst/>
          </a:prstGeo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এ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ই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্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ল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স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প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ূ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ন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য়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দ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খ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ত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5300" b="1" spc="-15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ভি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জ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5300" b="1" spc="-15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রো</a:t>
            </a:r>
            <a:endParaRPr lang="en-US" sz="5300" b="1" spc="-15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>
              <a:buClrTx/>
              <a:buFontTx/>
              <a:buNone/>
              <a:defRPr/>
            </a:pPr>
            <a:r>
              <a:rPr lang="en-US" sz="5300" b="1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ইউটিউব</a:t>
            </a:r>
            <a:r>
              <a:rPr lang="en-US" sz="53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5300" b="1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লিঙ্ক</a:t>
            </a:r>
            <a:br>
              <a:rPr lang="en-U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</a:br>
            <a:r>
              <a:rPr lang="en-US" sz="8000" b="1" spc="-3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a</a:t>
            </a:r>
            <a:r>
              <a:rPr lang="en-US" sz="8000" b="1" spc="-300" dirty="0" err="1">
                <a:solidFill>
                  <a:srgbClr val="0000F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.m.atiqullah</a:t>
            </a:r>
            <a:endParaRPr lang="en-US" sz="8000" b="1" spc="-300" dirty="0">
              <a:solidFill>
                <a:srgbClr val="0000FF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1026" name="Picture 2" descr="C:\Users\atiqullah\Downloads\X162J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24149"/>
            <a:ext cx="7152650" cy="182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solidFill>
                  <a:srgbClr val="25212A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4936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46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719915"/>
            <a:ext cx="3254300" cy="3581400"/>
          </a:xfrm>
          <a:prstGeom prst="rect">
            <a:avLst/>
          </a:prstGeom>
          <a:noFill/>
          <a:ln w="114300" cap="flat" cmpd="sng">
            <a:solidFill>
              <a:srgbClr val="FF00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371600" y="895350"/>
            <a:ext cx="3505200" cy="13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295399" y="2495550"/>
            <a:ext cx="3607981" cy="18488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 </a:t>
            </a:r>
            <a:r>
              <a:rPr lang="en" sz="2800" b="1" spc="-150" dirty="0">
                <a:solidFill>
                  <a:srgbClr val="FFFF00"/>
                </a:solidFill>
                <a:hlinkClick r:id="rId4"/>
              </a:rPr>
              <a:t>atiqullahrac@gmail.com</a:t>
            </a:r>
            <a:endParaRPr lang="en" sz="2800" b="1" spc="-150" dirty="0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spc="-150" dirty="0">
                <a:solidFill>
                  <a:srgbClr val="FF0000"/>
                </a:solidFill>
              </a:rPr>
              <a:t>ইউটিউব লিঙ্ক a.m.atiqullah</a:t>
            </a:r>
            <a:endParaRPr sz="2800" b="1" spc="-15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47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9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48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099584"/>
            <a:ext cx="7152650" cy="2785378"/>
          </a:xfrm>
          <a:prstGeom prst="rect">
            <a:avLst/>
          </a:prstGeom>
          <a:solidFill>
            <a:srgbClr val="0000FF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ধন্যবাদ</a:t>
            </a:r>
            <a:endParaRPr lang="en-US" sz="17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6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7404629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4038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5400" b="1" i="0" spc="-300" dirty="0">
                <a:solidFill>
                  <a:srgbClr val="080808"/>
                </a:solidFill>
                <a:latin typeface="Oswald"/>
                <a:sym typeface="Oswald"/>
              </a:rPr>
              <a:t>7. </a:t>
            </a:r>
            <a:r>
              <a:rPr lang="en-US" sz="5400" b="1" i="0" spc="-300" dirty="0">
                <a:solidFill>
                  <a:srgbClr val="080808"/>
                </a:solidFill>
                <a:latin typeface="Oswald"/>
                <a:sym typeface="Oswald"/>
              </a:rPr>
              <a:t>Study the infiltration and </a:t>
            </a:r>
          </a:p>
          <a:p>
            <a:pPr algn="ctr"/>
            <a:r>
              <a:rPr lang="en-US" sz="6000" b="1" i="0" spc="-300" dirty="0">
                <a:solidFill>
                  <a:srgbClr val="080808"/>
                </a:solidFill>
                <a:latin typeface="Oswald"/>
                <a:sym typeface="Oswald"/>
              </a:rPr>
              <a:t>ventilation load.</a:t>
            </a:r>
          </a:p>
          <a:p>
            <a:pPr marL="0" lvl="0" algn="ctr"/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বায়ু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অনুপ্রবেশ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বায়ু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চলনজনিত</a:t>
            </a:r>
            <a:endParaRPr lang="en-US" sz="52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52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endParaRPr lang="en-US" sz="52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endParaRPr lang="en-US" sz="2400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74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4350"/>
            <a:ext cx="7391399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5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জব-১০  </a:t>
            </a:r>
            <a:r>
              <a:rPr lang="en-US" sz="25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25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5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5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5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25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5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25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5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25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5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ইকুইপমেন্টের</a:t>
            </a:r>
            <a:r>
              <a:rPr lang="en-US" sz="25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5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নির্বাচন</a:t>
            </a:r>
            <a:r>
              <a:rPr lang="en-US" sz="25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5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পদ্ধতি</a:t>
            </a:r>
            <a:endParaRPr lang="en-US" sz="2500" b="1" i="0" spc="-150" dirty="0">
              <a:solidFill>
                <a:srgbClr val="000000"/>
              </a:solidFill>
              <a:latin typeface="Calibri"/>
            </a:endParaRPr>
          </a:p>
          <a:p>
            <a:pPr marL="0">
              <a:lnSpc>
                <a:spcPts val="2700"/>
              </a:lnSpc>
            </a:pPr>
            <a:r>
              <a:rPr lang="en-US" sz="2300" b="1" i="0" spc="-150" dirty="0">
                <a:solidFill>
                  <a:srgbClr val="000000"/>
                </a:solidFill>
                <a:latin typeface="Calibri"/>
              </a:rPr>
              <a:t>10. Understand The Selection Of Equipment Of Refrigeration And Air- </a:t>
            </a:r>
          </a:p>
          <a:p>
            <a:pPr marL="0">
              <a:lnSpc>
                <a:spcPts val="2700"/>
              </a:lnSpc>
            </a:pPr>
            <a:r>
              <a:rPr lang="en-US" sz="2300" b="1" i="0" spc="-150" dirty="0">
                <a:solidFill>
                  <a:srgbClr val="000000"/>
                </a:solidFill>
                <a:latin typeface="Calibri"/>
              </a:rPr>
              <a:t>         Condition Plant. </a:t>
            </a:r>
          </a:p>
          <a:p>
            <a:pPr marL="0">
              <a:lnSpc>
                <a:spcPts val="2700"/>
              </a:lnSpc>
            </a:pPr>
            <a:r>
              <a:rPr lang="en-US" sz="2300" b="1" i="0" spc="-150" dirty="0">
                <a:solidFill>
                  <a:srgbClr val="000000"/>
                </a:solidFill>
                <a:latin typeface="Calibri"/>
              </a:rPr>
              <a:t>10.1 Describe The Factors To Be Considered For Selection Evaporator. </a:t>
            </a:r>
          </a:p>
          <a:p>
            <a:pPr marL="0">
              <a:lnSpc>
                <a:spcPts val="2700"/>
              </a:lnSpc>
            </a:pPr>
            <a:r>
              <a:rPr lang="en-US" sz="2300" b="1" i="0" spc="-150" dirty="0">
                <a:solidFill>
                  <a:srgbClr val="000000"/>
                </a:solidFill>
                <a:latin typeface="Calibri"/>
              </a:rPr>
              <a:t>10.2 Describe The Procedure Of Selecting Refrigeration Compressor. </a:t>
            </a:r>
          </a:p>
          <a:p>
            <a:pPr marL="0">
              <a:lnSpc>
                <a:spcPts val="2700"/>
              </a:lnSpc>
            </a:pPr>
            <a:r>
              <a:rPr lang="en-US" sz="2300" b="1" i="0" spc="-150" dirty="0">
                <a:solidFill>
                  <a:srgbClr val="000000"/>
                </a:solidFill>
                <a:latin typeface="Calibri"/>
              </a:rPr>
              <a:t>10.3 Describe The Procedure Of Selecting Air Cooled /Water Cooled / </a:t>
            </a:r>
          </a:p>
          <a:p>
            <a:pPr marL="0">
              <a:lnSpc>
                <a:spcPts val="2700"/>
              </a:lnSpc>
            </a:pPr>
            <a:r>
              <a:rPr lang="en-US" sz="2300" b="1" i="0" spc="-150" dirty="0">
                <a:solidFill>
                  <a:srgbClr val="000000"/>
                </a:solidFill>
                <a:latin typeface="Calibri"/>
              </a:rPr>
              <a:t>           Evaporative Condenser. </a:t>
            </a:r>
          </a:p>
          <a:p>
            <a:pPr marL="0">
              <a:lnSpc>
                <a:spcPts val="2700"/>
              </a:lnSpc>
            </a:pPr>
            <a:r>
              <a:rPr lang="en-US" sz="2300" b="1" i="0" spc="-150" dirty="0">
                <a:solidFill>
                  <a:srgbClr val="000000"/>
                </a:solidFill>
                <a:latin typeface="Calibri"/>
              </a:rPr>
              <a:t>10.4 Describe The Procedure Of Selecting The Expansion Device. </a:t>
            </a:r>
          </a:p>
          <a:p>
            <a:pPr marL="0">
              <a:lnSpc>
                <a:spcPts val="2700"/>
              </a:lnSpc>
            </a:pPr>
            <a:r>
              <a:rPr lang="en-US" sz="2300" b="1" i="0" spc="-150" dirty="0">
                <a:solidFill>
                  <a:srgbClr val="000000"/>
                </a:solidFill>
                <a:latin typeface="Calibri"/>
              </a:rPr>
              <a:t>10.5 Describe The Procedure Of Selecting Receiver. </a:t>
            </a:r>
          </a:p>
          <a:p>
            <a:pPr marL="0">
              <a:lnSpc>
                <a:spcPts val="2700"/>
              </a:lnSpc>
            </a:pPr>
            <a:r>
              <a:rPr lang="en-US" sz="2200" b="1" i="0" spc="-150" dirty="0">
                <a:solidFill>
                  <a:srgbClr val="000000"/>
                </a:solidFill>
                <a:latin typeface="Calibri"/>
              </a:rPr>
              <a:t>10.6 Describe The Procedure Of Selecting The Size Of Refrigeration Pipe</a:t>
            </a:r>
          </a:p>
          <a:p>
            <a:pPr algn="ctr"/>
            <a:r>
              <a:rPr lang="en-US" b="1" i="0" dirty="0">
                <a:solidFill>
                  <a:srgbClr val="000000"/>
                </a:solidFill>
                <a:latin typeface="Calibri"/>
              </a:rPr>
              <a:t>-0-</a:t>
            </a:r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97281"/>
                </a:solidFill>
                <a:effectLst/>
                <a:uLnTx/>
                <a:uFillTx/>
                <a:latin typeface="Tinos"/>
                <a:ea typeface="Tinos"/>
                <a:cs typeface="Tinos"/>
                <a:sym typeface="Tino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50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797281"/>
              </a:solidFill>
              <a:effectLst/>
              <a:uLnTx/>
              <a:uFillTx/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উপস্থাপনায়ঃ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আবু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মোহাম্মদ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আতিকুল্যা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,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ইন্সট্রাক্টর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আর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এসি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ঢাকা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পলিটেকনিক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ইন্সটিটিউট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,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তেজগাঁও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343494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ts val="4800"/>
              </a:lnSpc>
            </a:pP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8.Study  the  </a:t>
            </a:r>
            <a:r>
              <a:rPr lang="en-US" sz="4000" b="1" i="0" spc="-3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miscellaneous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load</a:t>
            </a:r>
          </a:p>
          <a:p>
            <a:pPr lvl="0">
              <a:lnSpc>
                <a:spcPts val="4800"/>
              </a:lnSpc>
            </a:pPr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আনুষঙ্গিক</a:t>
            </a: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6000" b="1" i="0" spc="-30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>
              <a:lnSpc>
                <a:spcPts val="4800"/>
              </a:lnSpc>
            </a:pPr>
            <a:r>
              <a:rPr lang="en-US" sz="4800" b="1" i="0" spc="-300" dirty="0">
                <a:solidFill>
                  <a:srgbClr val="0000FF"/>
                </a:solidFill>
                <a:latin typeface="Times New Roman"/>
              </a:rPr>
              <a:t>9. Study the total cooling load</a:t>
            </a:r>
          </a:p>
          <a:p>
            <a:pPr lvl="0">
              <a:lnSpc>
                <a:spcPts val="4800"/>
              </a:lnSpc>
            </a:pP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সর্বমোট</a:t>
            </a: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4800" b="1" i="0" spc="-30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>
              <a:lnSpc>
                <a:spcPts val="3900"/>
              </a:lnSpc>
            </a:pPr>
            <a:r>
              <a:rPr lang="en-US" sz="3800" b="1" i="0" spc="-300" dirty="0">
                <a:solidFill>
                  <a:srgbClr val="000000"/>
                </a:solidFill>
                <a:latin typeface="Times New Roman"/>
              </a:rPr>
              <a:t>10. Study the selection of equipment of a</a:t>
            </a:r>
          </a:p>
          <a:p>
            <a:pPr marL="0">
              <a:lnSpc>
                <a:spcPts val="3900"/>
              </a:lnSpc>
            </a:pPr>
            <a:r>
              <a:rPr lang="en-US" sz="3600" b="1" i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860" b="1" i="0" spc="-300" dirty="0">
                <a:solidFill>
                  <a:srgbClr val="0000FF"/>
                </a:solidFill>
                <a:latin typeface="Times New Roman"/>
              </a:rPr>
              <a:t>refrigeration </a:t>
            </a:r>
            <a:r>
              <a:rPr lang="en-US" sz="3860" b="1" i="0" spc="-300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3860" b="1" i="0" spc="-300" dirty="0">
                <a:solidFill>
                  <a:srgbClr val="009900"/>
                </a:solidFill>
                <a:latin typeface="Times New Roman"/>
              </a:rPr>
              <a:t>air conditioning </a:t>
            </a:r>
            <a:r>
              <a:rPr lang="en-US" sz="3860" b="1" i="0" spc="-300" dirty="0">
                <a:solidFill>
                  <a:srgbClr val="000000"/>
                </a:solidFill>
                <a:latin typeface="Times New Roman"/>
              </a:rPr>
              <a:t>plant</a:t>
            </a:r>
          </a:p>
          <a:p>
            <a:pPr marL="0">
              <a:lnSpc>
                <a:spcPts val="3500"/>
              </a:lnSpc>
            </a:pPr>
            <a:r>
              <a:rPr lang="en-US" sz="2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2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2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2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2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 </a:t>
            </a:r>
            <a:r>
              <a:rPr lang="en-US" sz="2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ইকুইপমেন্ট</a:t>
            </a:r>
            <a:r>
              <a:rPr lang="en-US" sz="2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নির্বাচন</a:t>
            </a:r>
            <a:r>
              <a:rPr lang="en-US" sz="2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2600" b="1" i="0" spc="-30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>
              <a:lnSpc>
                <a:spcPts val="3900"/>
              </a:lnSpc>
            </a:pPr>
            <a:endParaRPr lang="en-US" sz="3600" b="1" i="0" spc="-300" dirty="0">
              <a:solidFill>
                <a:srgbClr val="000000"/>
              </a:solidFill>
              <a:latin typeface="Times New Roman"/>
            </a:endParaRPr>
          </a:p>
          <a:p>
            <a:pPr lvl="0"/>
            <a:endParaRPr lang="en-US" sz="6000" b="1" i="0" spc="-300" dirty="0">
              <a:solidFill>
                <a:srgbClr val="FF0000"/>
              </a:solidFill>
              <a:latin typeface="SutonnyMJ"/>
            </a:endParaRPr>
          </a:p>
          <a:p>
            <a:endParaRPr lang="en-US" sz="4000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40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25426"/>
            <a:ext cx="7228850" cy="598524"/>
          </a:xfrm>
          <a:solidFill>
            <a:srgbClr val="FFFF00"/>
          </a:solidFill>
          <a:ln w="76200">
            <a:solidFill>
              <a:srgbClr val="0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1900"/>
              </a:lnSpc>
            </a:pP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r>
              <a:rPr lang="en-US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১০</a:t>
            </a:r>
            <a:endParaRPr lang="en-US" sz="88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0150"/>
            <a:ext cx="7228849" cy="32918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3600" b="1" i="0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6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নাম</a:t>
            </a:r>
            <a:r>
              <a:rPr lang="en-US" sz="36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:</a:t>
            </a:r>
          </a:p>
          <a:p>
            <a:pPr marL="0" lvl="0" algn="ctr">
              <a:lnSpc>
                <a:spcPts val="4000"/>
              </a:lnSpc>
            </a:pP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endParaRPr lang="en-US" sz="4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>
              <a:lnSpc>
                <a:spcPts val="4000"/>
              </a:lnSpc>
            </a:pP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ইকুইপমেন্ট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নির্বাচন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 </a:t>
            </a:r>
          </a:p>
          <a:p>
            <a:pPr marL="0" lvl="0" algn="ctr">
              <a:lnSpc>
                <a:spcPts val="4000"/>
              </a:lnSpc>
            </a:pPr>
            <a:r>
              <a:rPr lang="en-US" sz="3700" b="1" i="0" spc="-300" dirty="0">
                <a:solidFill>
                  <a:srgbClr val="FF0000"/>
                </a:solidFill>
                <a:latin typeface="+mn-lt"/>
                <a:cs typeface="SutonnyMJ" pitchFamily="2" charset="0"/>
              </a:rPr>
              <a:t>Study the selection of equipment of a refrigeration and air </a:t>
            </a:r>
            <a:r>
              <a:rPr lang="en-US" sz="3700" b="1" i="0" spc="-300" dirty="0" err="1">
                <a:solidFill>
                  <a:srgbClr val="FF0000"/>
                </a:solidFill>
                <a:latin typeface="+mn-lt"/>
                <a:cs typeface="SutonnyMJ" pitchFamily="2" charset="0"/>
              </a:rPr>
              <a:t>onditioning</a:t>
            </a:r>
            <a:r>
              <a:rPr lang="en-US" sz="3700" b="1" i="0" spc="-300" dirty="0">
                <a:solidFill>
                  <a:srgbClr val="FF0000"/>
                </a:solidFill>
                <a:latin typeface="+mn-lt"/>
                <a:cs typeface="SutonnyMJ" pitchFamily="2" charset="0"/>
              </a:rPr>
              <a:t> plant</a:t>
            </a:r>
          </a:p>
          <a:p>
            <a:pPr marL="0" lvl="0">
              <a:lnSpc>
                <a:spcPts val="4000"/>
              </a:lnSpc>
            </a:pP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24-06-2021</a:t>
            </a:r>
            <a:r>
              <a:rPr lang="en-US" sz="38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800" b="1" i="0" spc="-150" dirty="0" err="1">
                <a:solidFill>
                  <a:srgbClr val="FFC000"/>
                </a:solidFill>
                <a:latin typeface="Nikosh" pitchFamily="2" charset="0"/>
                <a:cs typeface="Nikosh" pitchFamily="2" charset="0"/>
              </a:rPr>
              <a:t>বৃহ:</a:t>
            </a:r>
            <a:r>
              <a:rPr lang="en-US" sz="3800" b="1" i="0" spc="-15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বার</a:t>
            </a:r>
            <a:r>
              <a:rPr lang="en-US" sz="3800" b="1" i="0" spc="-15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</a:t>
            </a:r>
            <a:r>
              <a:rPr lang="en-US" sz="3800" b="1" i="0" spc="-15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সকাল</a:t>
            </a:r>
            <a:r>
              <a:rPr lang="en-US" sz="3800" b="1" i="0" spc="-15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- ০৯ </a:t>
            </a:r>
            <a:r>
              <a:rPr lang="en-US" sz="3800" b="1" i="0" spc="-15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টা</a:t>
            </a:r>
            <a:endParaRPr lang="en-US" sz="3800" b="1" i="0" spc="-15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algn="ctr"/>
            <a:endParaRPr lang="en-US" sz="48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86800" y="5754"/>
            <a:ext cx="457200" cy="519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spc="-300" dirty="0"/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14" y="514350"/>
            <a:ext cx="7315200" cy="8382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</a:t>
            </a:r>
            <a:r>
              <a:rPr lang="en-US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১০ (</a:t>
            </a:r>
            <a:r>
              <a:rPr lang="en-US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শেষ</a:t>
            </a:r>
            <a:r>
              <a:rPr lang="en-US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39383"/>
            <a:ext cx="7315200" cy="305596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endParaRPr lang="en-US" sz="2300" b="1" i="0" dirty="0">
              <a:solidFill>
                <a:srgbClr val="000000"/>
              </a:solidFill>
              <a:latin typeface="Times New Roman"/>
            </a:endParaRPr>
          </a:p>
          <a:p>
            <a:pPr marL="0"/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†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iwd«Rv‡ikb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GqviKwÛkwbs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23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BKzBc‡g›U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wbe©vPb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ch</a:t>
            </a:r>
            <a:r>
              <a:rPr lang="en-US" sz="2300" b="1" i="0" dirty="0">
                <a:solidFill>
                  <a:srgbClr val="000000"/>
                </a:solidFill>
                <a:latin typeface="SutonnyMJ"/>
              </a:rPr>
              <a:t>©‡</a:t>
            </a:r>
            <a:r>
              <a:rPr lang="en-US" sz="2300" b="1" i="0" dirty="0" err="1">
                <a:solidFill>
                  <a:srgbClr val="000000"/>
                </a:solidFill>
                <a:latin typeface="SutonnyMJ"/>
              </a:rPr>
              <a:t>e¶YKiY</a:t>
            </a:r>
            <a:endParaRPr lang="en-US" sz="2300" b="1" i="0" dirty="0">
              <a:solidFill>
                <a:srgbClr val="000000"/>
              </a:solidFill>
              <a:latin typeface="SutonnyMJ"/>
            </a:endParaRPr>
          </a:p>
          <a:p>
            <a:pPr marL="0" algn="ctr"/>
            <a:r>
              <a:rPr lang="en-US" sz="24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2400" b="1" i="0" dirty="0">
                <a:solidFill>
                  <a:srgbClr val="000000"/>
                </a:solidFill>
                <a:latin typeface="Times New Roman"/>
              </a:rPr>
              <a:t>(Study the selection of equipment of a refrigeration</a:t>
            </a:r>
          </a:p>
          <a:p>
            <a:pPr marL="0" algn="ctr"/>
            <a:r>
              <a:rPr lang="en-US" sz="2400" b="1" i="0" dirty="0">
                <a:solidFill>
                  <a:srgbClr val="000000"/>
                </a:solidFill>
                <a:latin typeface="Times New Roman"/>
              </a:rPr>
              <a:t> and air conditioning plant)</a:t>
            </a:r>
            <a:endParaRPr lang="en-US" sz="24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2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4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24-06-2021  </a:t>
            </a:r>
            <a:r>
              <a:rPr lang="en-US" sz="4200" b="1" i="0" spc="-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বৃহ:বার</a:t>
            </a:r>
            <a:r>
              <a:rPr lang="en-US" sz="42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সকাল</a:t>
            </a:r>
            <a:r>
              <a:rPr lang="en-US" sz="4200" b="1" i="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- ০৯ </a:t>
            </a:r>
            <a:r>
              <a:rPr lang="en-US" sz="4200" b="1" i="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টা</a:t>
            </a:r>
            <a:endParaRPr lang="en-US" sz="4200" b="1" i="0" spc="-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algn="ctr"/>
            <a:r>
              <a:rPr lang="en-US" sz="72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“</a:t>
            </a:r>
            <a:r>
              <a:rPr lang="en-US" sz="7200" b="1" i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আল্লাহ</a:t>
            </a:r>
            <a:r>
              <a:rPr lang="en-US" sz="72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হাফিজ</a:t>
            </a:r>
            <a:r>
              <a:rPr lang="en-US" sz="72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”</a:t>
            </a:r>
            <a:endParaRPr lang="en-US" sz="7200" b="1" i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8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10600" y="0"/>
            <a:ext cx="5334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>
                <a:latin typeface="Kalpurush" pitchFamily="2" charset="0"/>
                <a:cs typeface="Kalpurush" pitchFamily="2" charset="0"/>
              </a:rPr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441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8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8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r>
              <a:rPr lang="en-US" sz="8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শেষ</a:t>
            </a:r>
            <a:endParaRPr lang="en-US" sz="8800" b="1" i="0" spc="-30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PRACTICAL-10</a:t>
            </a:r>
          </a:p>
          <a:p>
            <a:pPr marL="0" algn="r"/>
            <a:r>
              <a:rPr lang="en-US" sz="4800" b="1" i="0" spc="-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Nikosh" pitchFamily="2" charset="0"/>
              </a:rPr>
              <a:t>24-06-2021</a:t>
            </a:r>
            <a:endParaRPr lang="en-US" sz="4800" b="1" i="0" spc="-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86800" y="0"/>
            <a:ext cx="4572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spc="-300" dirty="0"/>
              <a:t>10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9289</TotalTime>
  <Words>3557</Words>
  <Application>Microsoft Office PowerPoint</Application>
  <PresentationFormat>On-screen Show (16:9)</PresentationFormat>
  <Paragraphs>474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Times New Roman</vt:lpstr>
      <vt:lpstr>Arial</vt:lpstr>
      <vt:lpstr>Book Antiqua</vt:lpstr>
      <vt:lpstr>Kalpurush</vt:lpstr>
      <vt:lpstr>Nikosh</vt:lpstr>
      <vt:lpstr>Academy Engraved LET</vt:lpstr>
      <vt:lpstr>SutonnyMJ</vt:lpstr>
      <vt:lpstr>Calibri</vt:lpstr>
      <vt:lpstr>Tinos</vt:lpstr>
      <vt:lpstr>Oswald</vt:lpstr>
      <vt:lpstr>Quintus template</vt:lpstr>
      <vt:lpstr>সকলকে স্বাগত</vt:lpstr>
      <vt:lpstr>এক নজরে সকল জব</vt:lpstr>
      <vt:lpstr>PowerPoint Presentation</vt:lpstr>
      <vt:lpstr>PowerPoint Presentation</vt:lpstr>
      <vt:lpstr>PowerPoint Presentation</vt:lpstr>
      <vt:lpstr>PowerPoint Presentation</vt:lpstr>
      <vt:lpstr>                 জব নং- ১০</vt:lpstr>
      <vt:lpstr>  জব নং- ১০ (শেষ)</vt:lpstr>
      <vt:lpstr>PowerPoint Presentation</vt:lpstr>
      <vt:lpstr>  wkÿK cwiwPwZ</vt:lpstr>
      <vt:lpstr>কুলিং অ্যান্ড ‍হিটিং লোড ক্যালকুলেশন Cooling And Heating Load Calculation</vt:lpstr>
      <vt:lpstr>ক্লাশ শেষে আমরা যা শিখবো</vt:lpstr>
      <vt:lpstr>       জব নং-  ১০</vt:lpstr>
      <vt:lpstr>10.Study the selection of equipment of a refrigeration and air conditioning plant</vt:lpstr>
      <vt:lpstr>PowerPoint Presentation</vt:lpstr>
      <vt:lpstr>PowerPoint Presentation</vt:lpstr>
      <vt:lpstr>PowerPoint Presentation</vt:lpstr>
      <vt:lpstr>নমূনা</vt:lpstr>
      <vt:lpstr>10</vt:lpstr>
      <vt:lpstr>10</vt:lpstr>
      <vt:lpstr>জব শীট</vt:lpstr>
      <vt:lpstr>উদ্দেশ্য (Objectives):</vt:lpstr>
      <vt:lpstr>PowerPoint Presentation</vt:lpstr>
      <vt:lpstr>কার্যপ্রণালী (Working  procedure)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সাবধানতা (Precaution)</vt:lpstr>
      <vt:lpstr>PowerPoint Presentation</vt:lpstr>
      <vt:lpstr>PowerPoint Presentation</vt:lpstr>
      <vt:lpstr>মন্তব্য (Remarks) </vt:lpstr>
      <vt:lpstr>দোয়া করতে হয় কার জন্য?</vt:lpstr>
      <vt:lpstr>  জব নং- ১০ (শেষ)</vt:lpstr>
      <vt:lpstr>PowerPoint Presentation</vt:lpstr>
      <vt:lpstr>THANKS!</vt:lpstr>
      <vt:lpstr>PowerPoint Presentation</vt:lpstr>
      <vt:lpstr>PowerPoint Presentation</vt:lpstr>
      <vt:lpstr>ধন্যবাদ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A.M. Atiqullah</cp:lastModifiedBy>
  <cp:revision>3924</cp:revision>
  <dcterms:modified xsi:type="dcterms:W3CDTF">2021-12-24T14:57:28Z</dcterms:modified>
</cp:coreProperties>
</file>